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handoutMasterIdLst>
    <p:handoutMasterId r:id="rId25"/>
  </p:handoutMasterIdLst>
  <p:sldIdLst>
    <p:sldId id="278" r:id="rId5"/>
    <p:sldId id="1648" r:id="rId6"/>
    <p:sldId id="1633" r:id="rId7"/>
    <p:sldId id="1634" r:id="rId8"/>
    <p:sldId id="1649" r:id="rId9"/>
    <p:sldId id="1635" r:id="rId10"/>
    <p:sldId id="1636" r:id="rId11"/>
    <p:sldId id="1637" r:id="rId12"/>
    <p:sldId id="1632" r:id="rId13"/>
    <p:sldId id="1638" r:id="rId14"/>
    <p:sldId id="1639" r:id="rId15"/>
    <p:sldId id="1644" r:id="rId16"/>
    <p:sldId id="1641" r:id="rId17"/>
    <p:sldId id="1642" r:id="rId18"/>
    <p:sldId id="1643" r:id="rId19"/>
    <p:sldId id="1647" r:id="rId20"/>
    <p:sldId id="1650" r:id="rId21"/>
    <p:sldId id="1645" r:id="rId22"/>
    <p:sldId id="1646" r:id="rId23"/>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685F3-D566-2E9D-5D9C-C682D7867D18}" v="750" dt="2022-07-17T08:36:13.476"/>
    <p1510:client id="{133ABBA6-7F74-87DD-9191-EA06481AE423}" v="261" dt="2022-07-16T15:28:03.152"/>
    <p1510:client id="{3F02FB02-6FBC-9A90-B1AA-B100E588AB8E}" v="58" dt="2022-07-17T08:46:37.113"/>
    <p1510:client id="{D874EC27-33B5-4EDD-AB31-48856611A53F}" v="46" dt="2022-07-16T17:32:05.075"/>
    <p1510:client id="{E82C2D3F-E1A1-4FDE-A9F8-933EA5464A70}" v="2669" dt="2022-07-16T15:22:51.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351" y="5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1B6EC6-B3D5-463C-81D6-CFCB32E6316D}" type="datetime1">
              <a:rPr lang="it-IT" smtClean="0"/>
              <a:t>17/07/2022</a:t>
            </a:fld>
            <a:endParaRPr lang="it-IT"/>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5E3BC0E-9824-4C89-AFF3-76AD45D5EAD2}" type="slidenum">
              <a:rPr lang="it-IT" smtClean="0"/>
              <a:t>‹N›</a:t>
            </a:fld>
            <a:endParaRPr lang="it-IT"/>
          </a:p>
        </p:txBody>
      </p:sp>
    </p:spTree>
    <p:extLst>
      <p:ext uri="{BB962C8B-B14F-4D97-AF65-F5344CB8AC3E}">
        <p14:creationId xmlns:p14="http://schemas.microsoft.com/office/powerpoint/2010/main" val="305578819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C3BD83F-4E98-4492-9EEF-7E22B46C52B7}" type="datetime1">
              <a:rPr lang="it-IT" noProof="0" smtClean="0"/>
              <a:t>17/07/2022</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2E6DE88F-1F85-4A27-9D34-D74A50E7B0DA}" type="slidenum">
              <a:rPr lang="it-IT" noProof="0" smtClean="0"/>
              <a:t>‹N›</a:t>
            </a:fld>
            <a:endParaRPr lang="it-IT" noProof="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2E6DE88F-1F85-4A27-9D34-D74A50E7B0DA}" type="slidenum">
              <a:rPr lang="it-IT" smtClean="0"/>
              <a:t>1</a:t>
            </a:fld>
            <a:endParaRPr lang="it-IT"/>
          </a:p>
        </p:txBody>
      </p:sp>
    </p:spTree>
    <p:extLst>
      <p:ext uri="{BB962C8B-B14F-4D97-AF65-F5344CB8AC3E}">
        <p14:creationId xmlns:p14="http://schemas.microsoft.com/office/powerpoint/2010/main" val="1951819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10"/>
          </p:nvPr>
        </p:nvSpPr>
        <p:spPr/>
        <p:txBody>
          <a:bodyPr/>
          <a:lstStyle/>
          <a:p>
            <a:fld id="{1C1744FB-0916-40E7-9C90-FE2841808058}" type="slidenum">
              <a:rPr lang="it-IT" smtClean="0"/>
              <a:t>9</a:t>
            </a:fld>
            <a:endParaRPr lang="it-IT"/>
          </a:p>
        </p:txBody>
      </p:sp>
    </p:spTree>
    <p:extLst>
      <p:ext uri="{BB962C8B-B14F-4D97-AF65-F5344CB8AC3E}">
        <p14:creationId xmlns:p14="http://schemas.microsoft.com/office/powerpoint/2010/main" val="1050392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370693" y="1769540"/>
            <a:ext cx="9440034" cy="1828801"/>
          </a:xfrm>
        </p:spPr>
        <p:txBody>
          <a:bodyPr rtlCol="0" anchor="b">
            <a:normAutofit/>
          </a:bodyPr>
          <a:lstStyle>
            <a:lvl1pPr algn="ctr">
              <a:defRPr sz="5400"/>
            </a:lvl1pPr>
          </a:lstStyle>
          <a:p>
            <a:pPr rtl="0"/>
            <a:r>
              <a:rPr lang="it-IT" noProof="0"/>
              <a:t>Fare clic per modificare lo stile del titolo dello schema</a:t>
            </a:r>
          </a:p>
        </p:txBody>
      </p:sp>
      <p:sp>
        <p:nvSpPr>
          <p:cNvPr id="3" name="Sottotitolo 2"/>
          <p:cNvSpPr>
            <a:spLocks noGrp="1"/>
          </p:cNvSpPr>
          <p:nvPr>
            <p:ph type="subTitle" idx="1"/>
          </p:nvPr>
        </p:nvSpPr>
        <p:spPr>
          <a:xfrm>
            <a:off x="1370693" y="3773489"/>
            <a:ext cx="9440034" cy="1049867"/>
          </a:xfrm>
        </p:spPr>
        <p:txBody>
          <a:bodyPr rtlCol="0"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t-IT" noProof="0"/>
              <a:t>Fare clic per modificare lo stile del sottotitolo dello schema</a:t>
            </a:r>
          </a:p>
        </p:txBody>
      </p:sp>
      <p:sp>
        <p:nvSpPr>
          <p:cNvPr id="4" name="Segnaposto data 3"/>
          <p:cNvSpPr>
            <a:spLocks noGrp="1"/>
          </p:cNvSpPr>
          <p:nvPr>
            <p:ph type="dt" sz="half" idx="10"/>
          </p:nvPr>
        </p:nvSpPr>
        <p:spPr/>
        <p:txBody>
          <a:bodyPr rtlCol="0"/>
          <a:lstStyle/>
          <a:p>
            <a:pPr rtl="0"/>
            <a:fld id="{3D430EA8-14E0-449E-BAE3-251675D71AE6}" type="datetime1">
              <a:rPr lang="it-IT" noProof="0" smtClean="0"/>
              <a:t>17/07/2022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3A98EE3D-8CD1-4C3F-BD1C-C98C9596463C}" type="slidenum">
              <a:rPr lang="it-IT" noProof="0" smtClean="0"/>
              <a:pPr rtl="0"/>
              <a:t>‹N›</a:t>
            </a:fld>
            <a:endParaRPr lang="it-IT" noProof="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16" name="Immagin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olo 1"/>
          <p:cNvSpPr>
            <a:spLocks noGrp="1"/>
          </p:cNvSpPr>
          <p:nvPr>
            <p:ph type="title"/>
          </p:nvPr>
        </p:nvSpPr>
        <p:spPr>
          <a:xfrm>
            <a:off x="913806" y="4565255"/>
            <a:ext cx="10355326" cy="543472"/>
          </a:xfrm>
        </p:spPr>
        <p:txBody>
          <a:bodyPr rtlCol="0" anchor="b">
            <a:normAutofit/>
          </a:bodyPr>
          <a:lstStyle>
            <a:lvl1pPr algn="ctr">
              <a:defRPr sz="2800"/>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rtlCol="0"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p:cNvSpPr>
            <a:spLocks noGrp="1"/>
          </p:cNvSpPr>
          <p:nvPr>
            <p:ph type="body" sz="half" idx="2" hasCustomPrompt="1"/>
          </p:nvPr>
        </p:nvSpPr>
        <p:spPr>
          <a:xfrm>
            <a:off x="913795" y="5247728"/>
            <a:ext cx="10353762" cy="543472"/>
          </a:xfrm>
        </p:spPr>
        <p:txBody>
          <a:bodyPr rtlCol="0" anchor="t"/>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85F78D5D-AA22-4573-9291-14D0AF71C42B}" type="datetime1">
              <a:rPr lang="it-IT" noProof="0" smtClean="0"/>
              <a:t>17/07/2022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913795" y="608437"/>
            <a:ext cx="10353762" cy="3534344"/>
          </a:xfrm>
        </p:spPr>
        <p:txBody>
          <a:bodyPr rtlCol="0" anchor="ctr">
            <a:normAutofit/>
          </a:bodyPr>
          <a:lstStyle>
            <a:lvl1pPr>
              <a:defRPr sz="4000"/>
            </a:lvl1pPr>
          </a:lstStyle>
          <a:p>
            <a:pPr rtl="0"/>
            <a:r>
              <a:rPr lang="it-IT" noProof="0"/>
              <a:t>Fare clic per modificare lo stile del titolo dello schema</a:t>
            </a:r>
          </a:p>
        </p:txBody>
      </p:sp>
      <p:sp>
        <p:nvSpPr>
          <p:cNvPr id="4" name="Segnaposto testo 3"/>
          <p:cNvSpPr>
            <a:spLocks noGrp="1"/>
          </p:cNvSpPr>
          <p:nvPr>
            <p:ph type="body" sz="half" idx="2" hasCustomPrompt="1"/>
          </p:nvPr>
        </p:nvSpPr>
        <p:spPr>
          <a:xfrm>
            <a:off x="913794" y="4295180"/>
            <a:ext cx="10353763" cy="1501826"/>
          </a:xfrm>
        </p:spPr>
        <p:txBody>
          <a:bodyPr rtlCol="0" anchor="ctr"/>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FC78ABFA-54CE-43CD-826A-3027CF279575}" type="datetime1">
              <a:rPr lang="it-IT" noProof="0" smtClean="0"/>
              <a:t>17/07/2022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446212" y="609600"/>
            <a:ext cx="9302752" cy="2992904"/>
          </a:xfrm>
        </p:spPr>
        <p:txBody>
          <a:bodyPr rtlCol="0" anchor="ctr">
            <a:normAutofit/>
          </a:bodyPr>
          <a:lstStyle>
            <a:lvl1pPr>
              <a:defRPr sz="3600"/>
            </a:lvl1pPr>
          </a:lstStyle>
          <a:p>
            <a:pPr rtl="0"/>
            <a:r>
              <a:rPr lang="it-IT" noProof="0"/>
              <a:t>Fare clic per modificare lo stile del titolo dello schema</a:t>
            </a:r>
          </a:p>
        </p:txBody>
      </p:sp>
      <p:sp>
        <p:nvSpPr>
          <p:cNvPr id="12" name="Segnaposto testo 3"/>
          <p:cNvSpPr>
            <a:spLocks noGrp="1"/>
          </p:cNvSpPr>
          <p:nvPr>
            <p:ph type="body" sz="half" idx="13"/>
          </p:nvPr>
        </p:nvSpPr>
        <p:spPr>
          <a:xfrm>
            <a:off x="1720644" y="3610032"/>
            <a:ext cx="8752299" cy="532749"/>
          </a:xfrm>
        </p:spPr>
        <p:txBody>
          <a:bodyPr rtlCol="0"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4" name="Segnaposto testo 3"/>
          <p:cNvSpPr>
            <a:spLocks noGrp="1"/>
          </p:cNvSpPr>
          <p:nvPr>
            <p:ph type="body" sz="half" idx="2" hasCustomPrompt="1"/>
          </p:nvPr>
        </p:nvSpPr>
        <p:spPr>
          <a:xfrm>
            <a:off x="913794" y="4304353"/>
            <a:ext cx="10353763" cy="1489496"/>
          </a:xfrm>
        </p:spPr>
        <p:txBody>
          <a:bodyPr rtlCol="0" anchor="ctr">
            <a:normAutofit/>
          </a:bodyPr>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E5BAB2A0-48BA-414C-9B57-A788F181FD55}" type="datetime1">
              <a:rPr lang="it-IT" noProof="0" smtClean="0"/>
              <a:t>17/07/2022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
        <p:nvSpPr>
          <p:cNvPr id="11" name="Casella di testo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it-IT" sz="8000" noProof="0">
                <a:solidFill>
                  <a:schemeClr val="tx1"/>
                </a:solidFill>
                <a:effectLst/>
              </a:rPr>
              <a:t>"</a:t>
            </a:r>
          </a:p>
        </p:txBody>
      </p:sp>
      <p:sp>
        <p:nvSpPr>
          <p:cNvPr id="13" name="Casella di testo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olo 1"/>
          <p:cNvSpPr>
            <a:spLocks noGrp="1"/>
          </p:cNvSpPr>
          <p:nvPr>
            <p:ph type="title"/>
          </p:nvPr>
        </p:nvSpPr>
        <p:spPr>
          <a:xfrm>
            <a:off x="913794" y="2126942"/>
            <a:ext cx="10353763" cy="2511835"/>
          </a:xfrm>
        </p:spPr>
        <p:txBody>
          <a:bodyPr rtlCol="0" anchor="b"/>
          <a:lstStyle>
            <a:lvl1pPr>
              <a:defRPr sz="3200"/>
            </a:lvl1pPr>
          </a:lstStyle>
          <a:p>
            <a:pPr rtl="0"/>
            <a:r>
              <a:rPr lang="it-IT" noProof="0"/>
              <a:t>Fare clic per modificare lo stile del titolo dello schema</a:t>
            </a:r>
          </a:p>
        </p:txBody>
      </p:sp>
      <p:sp>
        <p:nvSpPr>
          <p:cNvPr id="4" name="Segnaposto testo 3"/>
          <p:cNvSpPr>
            <a:spLocks noGrp="1"/>
          </p:cNvSpPr>
          <p:nvPr>
            <p:ph type="body" sz="half" idx="2" hasCustomPrompt="1"/>
          </p:nvPr>
        </p:nvSpPr>
        <p:spPr>
          <a:xfrm>
            <a:off x="913784" y="4650556"/>
            <a:ext cx="10352199" cy="1140644"/>
          </a:xfrm>
        </p:spPr>
        <p:txBody>
          <a:bodyPr rtlCol="0" anchor="t"/>
          <a:lstStyle>
            <a:lvl1pPr marL="0" indent="0" algn="ctr" rtl="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00B63BDD-0DE4-44A9-968C-0F85F7310FF1}" type="datetime1">
              <a:rPr lang="it-IT" noProof="0" smtClean="0"/>
              <a:t>17/07/2022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olo 1"/>
          <p:cNvSpPr>
            <a:spLocks noGrp="1"/>
          </p:cNvSpPr>
          <p:nvPr>
            <p:ph type="title"/>
          </p:nvPr>
        </p:nvSpPr>
        <p:spPr>
          <a:xfrm>
            <a:off x="913795" y="609600"/>
            <a:ext cx="10353762" cy="970450"/>
          </a:xfrm>
        </p:spPr>
        <p:txBody>
          <a:bodyPr rtlCol="0"/>
          <a:lstStyle/>
          <a:p>
            <a:pPr rtl="0"/>
            <a:r>
              <a:rPr lang="it-IT" noProof="0"/>
              <a:t>Fare clic per modificare lo stile del titolo dello schema</a:t>
            </a:r>
          </a:p>
        </p:txBody>
      </p:sp>
      <p:sp>
        <p:nvSpPr>
          <p:cNvPr id="7" name="Segnaposto testo 2"/>
          <p:cNvSpPr>
            <a:spLocks noGrp="1"/>
          </p:cNvSpPr>
          <p:nvPr>
            <p:ph type="body" idx="1"/>
          </p:nvPr>
        </p:nvSpPr>
        <p:spPr>
          <a:xfrm>
            <a:off x="913795" y="1885950"/>
            <a:ext cx="3300984" cy="764782"/>
          </a:xfrm>
        </p:spPr>
        <p:txBody>
          <a:bodyPr rtlCol="0"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8" name="Segnaposto testo 3"/>
          <p:cNvSpPr>
            <a:spLocks noGrp="1"/>
          </p:cNvSpPr>
          <p:nvPr>
            <p:ph type="body" sz="half" idx="15"/>
          </p:nvPr>
        </p:nvSpPr>
        <p:spPr>
          <a:xfrm>
            <a:off x="913795" y="2768112"/>
            <a:ext cx="3300984" cy="302308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9" name="Segnaposto testo 4"/>
          <p:cNvSpPr>
            <a:spLocks noGrp="1"/>
          </p:cNvSpPr>
          <p:nvPr>
            <p:ph type="body" sz="quarter" idx="3" hasCustomPrompt="1"/>
          </p:nvPr>
        </p:nvSpPr>
        <p:spPr>
          <a:xfrm>
            <a:off x="4446711" y="1885949"/>
            <a:ext cx="3300984" cy="764783"/>
          </a:xfrm>
        </p:spPr>
        <p:txBody>
          <a:bodyPr rtlCol="0" anchor="b">
            <a:noAutofit/>
          </a:bodyPr>
          <a:lstStyle>
            <a:lvl1pPr marL="0" indent="0" algn="ctr" rtl="0">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0" name="Segnaposto testo 3"/>
          <p:cNvSpPr>
            <a:spLocks noGrp="1"/>
          </p:cNvSpPr>
          <p:nvPr>
            <p:ph type="body" sz="half" idx="16" hasCustomPrompt="1"/>
          </p:nvPr>
        </p:nvSpPr>
        <p:spPr>
          <a:xfrm>
            <a:off x="4441435" y="2768112"/>
            <a:ext cx="3300984" cy="3023088"/>
          </a:xfrm>
        </p:spPr>
        <p:txBody>
          <a:bodyPr rtlCol="0" anchor="t">
            <a:normAutofit/>
          </a:bodyPr>
          <a:lstStyle>
            <a:lvl1pPr marL="0" indent="0" algn="ctr"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11" name="Segnaposto testo 4"/>
          <p:cNvSpPr>
            <a:spLocks noGrp="1"/>
          </p:cNvSpPr>
          <p:nvPr>
            <p:ph type="body" sz="quarter" idx="13" hasCustomPrompt="1"/>
          </p:nvPr>
        </p:nvSpPr>
        <p:spPr>
          <a:xfrm>
            <a:off x="7966572" y="1885950"/>
            <a:ext cx="3300984" cy="764782"/>
          </a:xfrm>
        </p:spPr>
        <p:txBody>
          <a:bodyPr rtlCol="0" anchor="b">
            <a:noAutofit/>
          </a:bodyPr>
          <a:lstStyle>
            <a:lvl1pPr marL="0" indent="0" algn="ctr" rtl="0">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12" name="Segnaposto testo 3"/>
          <p:cNvSpPr>
            <a:spLocks noGrp="1"/>
          </p:cNvSpPr>
          <p:nvPr>
            <p:ph type="body" sz="half" idx="17"/>
          </p:nvPr>
        </p:nvSpPr>
        <p:spPr>
          <a:xfrm>
            <a:off x="7966572" y="2768110"/>
            <a:ext cx="3300984" cy="3023089"/>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 name="Segnaposto data 2"/>
          <p:cNvSpPr>
            <a:spLocks noGrp="1"/>
          </p:cNvSpPr>
          <p:nvPr>
            <p:ph type="dt" sz="half" idx="10"/>
          </p:nvPr>
        </p:nvSpPr>
        <p:spPr/>
        <p:txBody>
          <a:bodyPr rtlCol="0"/>
          <a:lstStyle/>
          <a:p>
            <a:pPr rtl="0"/>
            <a:fld id="{04E01353-0AF6-44A0-B56A-EC9948C56E05}" type="datetime1">
              <a:rPr lang="it-IT" noProof="0" smtClean="0"/>
              <a:t>17/07/2022</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a 3 immagini">
    <p:spTree>
      <p:nvGrpSpPr>
        <p:cNvPr id="1" name=""/>
        <p:cNvGrpSpPr/>
        <p:nvPr/>
      </p:nvGrpSpPr>
      <p:grpSpPr>
        <a:xfrm>
          <a:off x="0" y="0"/>
          <a:ext cx="0" cy="0"/>
          <a:chOff x="0" y="0"/>
          <a:chExt cx="0" cy="0"/>
        </a:xfrm>
      </p:grpSpPr>
      <p:pic>
        <p:nvPicPr>
          <p:cNvPr id="2" name="Immagin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Immagin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Immagin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olo 1"/>
          <p:cNvSpPr>
            <a:spLocks noGrp="1"/>
          </p:cNvSpPr>
          <p:nvPr>
            <p:ph type="title"/>
          </p:nvPr>
        </p:nvSpPr>
        <p:spPr>
          <a:xfrm>
            <a:off x="913794" y="609600"/>
            <a:ext cx="10353763" cy="970450"/>
          </a:xfrm>
        </p:spPr>
        <p:txBody>
          <a:bodyPr rtlCol="0"/>
          <a:lstStyle/>
          <a:p>
            <a:pPr rtl="0"/>
            <a:r>
              <a:rPr lang="it-IT" noProof="0"/>
              <a:t>Fare clic per modificare lo stile del titolo dello schema</a:t>
            </a:r>
          </a:p>
        </p:txBody>
      </p:sp>
      <p:sp>
        <p:nvSpPr>
          <p:cNvPr id="19" name="Segnaposto testo 2"/>
          <p:cNvSpPr>
            <a:spLocks noGrp="1"/>
          </p:cNvSpPr>
          <p:nvPr>
            <p:ph type="body" idx="1"/>
          </p:nvPr>
        </p:nvSpPr>
        <p:spPr>
          <a:xfrm>
            <a:off x="913795" y="3904106"/>
            <a:ext cx="3300984" cy="576262"/>
          </a:xfrm>
        </p:spPr>
        <p:txBody>
          <a:bodyPr rtlCol="0"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0" name="Segnaposto immagine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21" name="Segnaposto testo 3"/>
          <p:cNvSpPr>
            <a:spLocks noGrp="1"/>
          </p:cNvSpPr>
          <p:nvPr>
            <p:ph type="body" sz="half" idx="18" hasCustomPrompt="1"/>
          </p:nvPr>
        </p:nvSpPr>
        <p:spPr>
          <a:xfrm>
            <a:off x="913795" y="4572443"/>
            <a:ext cx="3300984" cy="1218758"/>
          </a:xfrm>
        </p:spPr>
        <p:txBody>
          <a:bodyPr rtlCol="0" anchor="t">
            <a:normAutofit/>
          </a:bodyPr>
          <a:lstStyle>
            <a:lvl1pPr marL="0" indent="0" algn="ctr" rtl="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22" name="Segnaposto testo 4"/>
          <p:cNvSpPr>
            <a:spLocks noGrp="1"/>
          </p:cNvSpPr>
          <p:nvPr>
            <p:ph type="body" sz="quarter" idx="3" hasCustomPrompt="1"/>
          </p:nvPr>
        </p:nvSpPr>
        <p:spPr>
          <a:xfrm>
            <a:off x="4442788" y="3904106"/>
            <a:ext cx="3300984" cy="576262"/>
          </a:xfrm>
        </p:spPr>
        <p:txBody>
          <a:bodyPr rtlCol="0" anchor="b">
            <a:noAutofit/>
          </a:bodyPr>
          <a:lstStyle>
            <a:lvl1pPr marL="0" indent="0" algn="ctr" rtl="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3" name="Segnaposto immagine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24" name="Segnaposto testo 3"/>
          <p:cNvSpPr>
            <a:spLocks noGrp="1"/>
          </p:cNvSpPr>
          <p:nvPr>
            <p:ph type="body" sz="half" idx="19"/>
          </p:nvPr>
        </p:nvSpPr>
        <p:spPr>
          <a:xfrm>
            <a:off x="4441435"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25" name="Segnaposto testo 4"/>
          <p:cNvSpPr>
            <a:spLocks noGrp="1"/>
          </p:cNvSpPr>
          <p:nvPr>
            <p:ph type="body" sz="quarter" idx="13" hasCustomPrompt="1"/>
          </p:nvPr>
        </p:nvSpPr>
        <p:spPr>
          <a:xfrm>
            <a:off x="7966697" y="3904106"/>
            <a:ext cx="3300984" cy="576262"/>
          </a:xfrm>
        </p:spPr>
        <p:txBody>
          <a:bodyPr rtlCol="0" anchor="b">
            <a:noAutofit/>
          </a:bodyPr>
          <a:lstStyle>
            <a:lvl1pPr marL="0" indent="0" algn="ctr" rtl="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6" name="Segnaposto immagine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27" name="Segnaposto testo 3"/>
          <p:cNvSpPr>
            <a:spLocks noGrp="1"/>
          </p:cNvSpPr>
          <p:nvPr>
            <p:ph type="body" sz="half" idx="20"/>
          </p:nvPr>
        </p:nvSpPr>
        <p:spPr>
          <a:xfrm>
            <a:off x="7966572" y="4572442"/>
            <a:ext cx="3300984" cy="1218758"/>
          </a:xfrm>
        </p:spPr>
        <p:txBody>
          <a:bodyPr rtlCol="0"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 name="Segnaposto data 2"/>
          <p:cNvSpPr>
            <a:spLocks noGrp="1"/>
          </p:cNvSpPr>
          <p:nvPr>
            <p:ph type="dt" sz="half" idx="10"/>
          </p:nvPr>
        </p:nvSpPr>
        <p:spPr/>
        <p:txBody>
          <a:bodyPr rtlCol="0"/>
          <a:lstStyle/>
          <a:p>
            <a:pPr rtl="0"/>
            <a:fld id="{49AE39B2-8246-4CE7-8324-4F270EFD3EA1}" type="datetime1">
              <a:rPr lang="it-IT" noProof="0" smtClean="0"/>
              <a:t>17/07/2022</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9C6BD73F-1D7D-41AA-92C7-1C9F1FD86CC7}" type="datetime1">
              <a:rPr lang="it-IT" noProof="0" smtClean="0"/>
              <a:t>17/07/2022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295401" y="1761067"/>
            <a:ext cx="9590550" cy="1828813"/>
          </a:xfrm>
        </p:spPr>
        <p:txBody>
          <a:bodyPr rtlCol="0" anchor="b"/>
          <a:lstStyle>
            <a:lvl1pPr algn="ctr">
              <a:defRPr sz="4000" b="0" cap="none"/>
            </a:lvl1pPr>
          </a:lstStyle>
          <a:p>
            <a:pPr rtl="0"/>
            <a:r>
              <a:rPr lang="it-IT" noProof="0"/>
              <a:t>Fare clic per modificare lo stile del titolo dello schema</a:t>
            </a:r>
          </a:p>
        </p:txBody>
      </p:sp>
      <p:sp>
        <p:nvSpPr>
          <p:cNvPr id="3" name="Segnaposto testo 2"/>
          <p:cNvSpPr>
            <a:spLocks noGrp="1"/>
          </p:cNvSpPr>
          <p:nvPr>
            <p:ph type="body" idx="1"/>
          </p:nvPr>
        </p:nvSpPr>
        <p:spPr>
          <a:xfrm>
            <a:off x="1295401" y="3763439"/>
            <a:ext cx="9590550" cy="1333494"/>
          </a:xfrm>
        </p:spPr>
        <p:txBody>
          <a:bodyPr rtlCol="0"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6A1BD0A3-4FDD-4105-8508-C4D976B5E040}" type="datetime1">
              <a:rPr lang="it-IT" noProof="0" smtClean="0"/>
              <a:t>17/07/2022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3A98EE3D-8CD1-4C3F-BD1C-C98C9596463C}" type="slidenum">
              <a:rPr lang="it-IT" noProof="0" smtClean="0"/>
              <a:pPr rtl="0"/>
              <a:t>‹N›</a:t>
            </a:fld>
            <a:endParaRPr lang="it-IT" noProof="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913795" y="609600"/>
            <a:ext cx="10353762" cy="1261872"/>
          </a:xfrm>
        </p:spPr>
        <p:txBody>
          <a:bodyPr rtlCol="0"/>
          <a:lstStyle/>
          <a:p>
            <a:pPr rtl="0"/>
            <a:r>
              <a:rPr lang="it-IT" noProof="0"/>
              <a:t>Fare clic per modificare lo stile del titolo dello schema</a:t>
            </a:r>
          </a:p>
        </p:txBody>
      </p:sp>
      <p:sp>
        <p:nvSpPr>
          <p:cNvPr id="3" name="Segnaposto contenuto 2"/>
          <p:cNvSpPr>
            <a:spLocks noGrp="1"/>
          </p:cNvSpPr>
          <p:nvPr>
            <p:ph sz="half" idx="1"/>
          </p:nvPr>
        </p:nvSpPr>
        <p:spPr>
          <a:xfrm>
            <a:off x="913795" y="2076450"/>
            <a:ext cx="4856841" cy="3622671"/>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p:nvPr>
        </p:nvSpPr>
        <p:spPr>
          <a:xfrm>
            <a:off x="6410716" y="2076451"/>
            <a:ext cx="4856841" cy="3622672"/>
          </a:xfrm>
        </p:spPr>
        <p:txBody>
          <a:bodyPr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p:cNvSpPr>
            <a:spLocks noGrp="1"/>
          </p:cNvSpPr>
          <p:nvPr>
            <p:ph type="dt" sz="half" idx="10"/>
          </p:nvPr>
        </p:nvSpPr>
        <p:spPr/>
        <p:txBody>
          <a:bodyPr rtlCol="0"/>
          <a:lstStyle/>
          <a:p>
            <a:pPr rtl="0"/>
            <a:fld id="{6677ECA7-39D9-4859-87B6-739D39A2DFF4}" type="datetime1">
              <a:rPr lang="it-IT" noProof="0" smtClean="0"/>
              <a:t>17/07/2022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pic>
        <p:nvPicPr>
          <p:cNvPr id="20" name="Immagin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magin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olo 1"/>
          <p:cNvSpPr>
            <a:spLocks noGrp="1"/>
          </p:cNvSpPr>
          <p:nvPr>
            <p:ph type="title"/>
          </p:nvPr>
        </p:nvSpPr>
        <p:spPr>
          <a:xfrm>
            <a:off x="913795" y="609600"/>
            <a:ext cx="10353762" cy="970450"/>
          </a:xfrm>
        </p:spPr>
        <p:txBody>
          <a:bodyPr rtlCol="0"/>
          <a:lstStyle>
            <a:lvl1pPr>
              <a:defRPr/>
            </a:lvl1pPr>
          </a:lstStyle>
          <a:p>
            <a:pPr rtl="0"/>
            <a:r>
              <a:rPr lang="it-IT" noProof="0"/>
              <a:t>Fare clic per modificare lo stile del titolo dello schema</a:t>
            </a:r>
          </a:p>
        </p:txBody>
      </p:sp>
      <p:sp>
        <p:nvSpPr>
          <p:cNvPr id="3" name="Segnaposto testo 2"/>
          <p:cNvSpPr>
            <a:spLocks noGrp="1"/>
          </p:cNvSpPr>
          <p:nvPr>
            <p:ph type="body" idx="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6363166" y="1855152"/>
            <a:ext cx="4779582" cy="692495"/>
          </a:xfrm>
        </p:spPr>
        <p:txBody>
          <a:bodyPr rtlCol="0" anchor="b">
            <a:noAutofit/>
          </a:bodyPr>
          <a:lstStyle>
            <a:lvl1pPr marL="0" indent="0" algn="ctr" rtl="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6" name="Segnaposto contenuto 5"/>
          <p:cNvSpPr>
            <a:spLocks noGrp="1"/>
          </p:cNvSpPr>
          <p:nvPr>
            <p:ph sz="quarter" idx="4"/>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p:cNvSpPr>
            <a:spLocks noGrp="1"/>
          </p:cNvSpPr>
          <p:nvPr>
            <p:ph type="dt" sz="half" idx="10"/>
          </p:nvPr>
        </p:nvSpPr>
        <p:spPr/>
        <p:txBody>
          <a:bodyPr rtlCol="0"/>
          <a:lstStyle/>
          <a:p>
            <a:pPr rtl="0"/>
            <a:fld id="{00BEC704-95ED-497D-8A83-2665E273E4A0}" type="datetime1">
              <a:rPr lang="it-IT" noProof="0" smtClean="0"/>
              <a:t>17/07/2022</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data 2"/>
          <p:cNvSpPr>
            <a:spLocks noGrp="1"/>
          </p:cNvSpPr>
          <p:nvPr>
            <p:ph type="dt" sz="half" idx="10"/>
          </p:nvPr>
        </p:nvSpPr>
        <p:spPr/>
        <p:txBody>
          <a:bodyPr rtlCol="0"/>
          <a:lstStyle/>
          <a:p>
            <a:pPr rtl="0"/>
            <a:fld id="{B9BF8B62-C02F-4DCC-BF7C-5E5DD2E64A59}" type="datetime1">
              <a:rPr lang="it-IT" noProof="0" smtClean="0"/>
              <a:t>17/07/2022</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600C0D22-0C9C-4097-9FAB-102F6555ACEA}" type="datetime1">
              <a:rPr lang="it-IT" noProof="0" smtClean="0"/>
              <a:t>17/07/2022</a:t>
            </a:fld>
            <a:endParaRPr lang="it-IT" noProof="0"/>
          </a:p>
        </p:txBody>
      </p:sp>
      <p:sp>
        <p:nvSpPr>
          <p:cNvPr id="3" name="Segnaposto piè di pagina 2"/>
          <p:cNvSpPr>
            <a:spLocks noGrp="1"/>
          </p:cNvSpPr>
          <p:nvPr>
            <p:ph type="ftr" sz="quarter" idx="11"/>
          </p:nvPr>
        </p:nvSpPr>
        <p:spPr/>
        <p:txBody>
          <a:bodyPr rtlCol="0"/>
          <a:lstStyle/>
          <a:p>
            <a:pPr rtl="0"/>
            <a:endParaRPr lang="it-IT" noProof="0"/>
          </a:p>
        </p:txBody>
      </p:sp>
      <p:sp>
        <p:nvSpPr>
          <p:cNvPr id="4" name="Segnaposto numero diapositiva 3"/>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913795" y="609600"/>
            <a:ext cx="3706889" cy="1821918"/>
          </a:xfrm>
        </p:spPr>
        <p:txBody>
          <a:bodyPr rtlCol="0" anchor="b">
            <a:normAutofit/>
          </a:bodyPr>
          <a:lstStyle>
            <a:lvl1pPr algn="ctr">
              <a:defRPr sz="2800" b="0"/>
            </a:lvl1pPr>
          </a:lstStyle>
          <a:p>
            <a:pPr rtl="0"/>
            <a:r>
              <a:rPr lang="it-IT" noProof="0"/>
              <a:t>Fare clic per modificare lo stile del titolo dello schema</a:t>
            </a:r>
          </a:p>
        </p:txBody>
      </p:sp>
      <p:sp>
        <p:nvSpPr>
          <p:cNvPr id="3" name="Segnaposto contenuto 2"/>
          <p:cNvSpPr>
            <a:spLocks noGrp="1"/>
          </p:cNvSpPr>
          <p:nvPr>
            <p:ph idx="1"/>
          </p:nvPr>
        </p:nvSpPr>
        <p:spPr>
          <a:xfrm>
            <a:off x="4855633" y="609600"/>
            <a:ext cx="6411924" cy="5080001"/>
          </a:xfrm>
        </p:spPr>
        <p:txBody>
          <a:bodyPr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p:nvPr>
        </p:nvSpPr>
        <p:spPr>
          <a:xfrm>
            <a:off x="913795" y="2673351"/>
            <a:ext cx="3706889" cy="3016250"/>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FCA0E368-2E43-4CDB-872B-57DD268A5739}" type="datetime1">
              <a:rPr lang="it-IT" noProof="0" smtClean="0"/>
              <a:t>17/07/2022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pPr rtl="0"/>
              <a:t>‹N›</a:t>
            </a:fld>
            <a:endParaRPr lang="it-IT" noProof="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22" name="Immagin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olo 1"/>
          <p:cNvSpPr>
            <a:spLocks noGrp="1"/>
          </p:cNvSpPr>
          <p:nvPr>
            <p:ph type="title"/>
          </p:nvPr>
        </p:nvSpPr>
        <p:spPr>
          <a:xfrm>
            <a:off x="913795" y="763701"/>
            <a:ext cx="5707899" cy="1675559"/>
          </a:xfrm>
        </p:spPr>
        <p:txBody>
          <a:bodyPr rtlCol="0" anchor="b">
            <a:noAutofit/>
          </a:bodyPr>
          <a:lstStyle>
            <a:lvl1pPr algn="ctr">
              <a:defRPr sz="3200" b="0"/>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t-IT" noProof="0"/>
              <a:t>Fare clic sull'icona per inserire un'immagine</a:t>
            </a:r>
          </a:p>
        </p:txBody>
      </p:sp>
      <p:sp>
        <p:nvSpPr>
          <p:cNvPr id="4" name="Segnaposto testo 3"/>
          <p:cNvSpPr>
            <a:spLocks noGrp="1"/>
          </p:cNvSpPr>
          <p:nvPr>
            <p:ph type="body" sz="half" idx="2"/>
          </p:nvPr>
        </p:nvSpPr>
        <p:spPr>
          <a:xfrm>
            <a:off x="1473698" y="2679699"/>
            <a:ext cx="4588094" cy="3135695"/>
          </a:xfrm>
        </p:spPr>
        <p:txBody>
          <a:bodyPr rtlCol="0"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3907B06D-763E-4405-9BAD-7DE5E79BD4A9}" type="datetime1">
              <a:rPr lang="it-IT" noProof="0" smtClean="0"/>
              <a:t>17/07/2022</a:t>
            </a:fld>
            <a:endParaRPr lang="it-IT" noProof="0"/>
          </a:p>
        </p:txBody>
      </p:sp>
      <p:sp>
        <p:nvSpPr>
          <p:cNvPr id="6" name="Segnaposto piè di pagina 5"/>
          <p:cNvSpPr>
            <a:spLocks noGrp="1"/>
          </p:cNvSpPr>
          <p:nvPr>
            <p:ph type="ftr" sz="quarter" idx="11"/>
          </p:nvPr>
        </p:nvSpPr>
        <p:spPr/>
        <p:txBody>
          <a:bodyPr rtlCol="0"/>
          <a:lstStyle/>
          <a:p>
            <a:pPr algn="l" rtl="0"/>
            <a:endParaRPr lang="it-IT" noProof="0"/>
          </a:p>
        </p:txBody>
      </p:sp>
      <p:sp>
        <p:nvSpPr>
          <p:cNvPr id="7" name="Segnaposto numero diapositiva 6"/>
          <p:cNvSpPr>
            <a:spLocks noGrp="1"/>
          </p:cNvSpPr>
          <p:nvPr>
            <p:ph type="sldNum" sz="quarter" idx="12"/>
          </p:nvPr>
        </p:nvSpPr>
        <p:spPr/>
        <p:txBody>
          <a:bodyPr rtlCol="0"/>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pPr rtl="0"/>
            <a:r>
              <a:rPr lang="it-IT" noProof="0"/>
              <a:t>Fare clic per modificare lo stile del titolo</a:t>
            </a:r>
          </a:p>
        </p:txBody>
      </p:sp>
      <p:sp>
        <p:nvSpPr>
          <p:cNvPr id="3" name="Segnaposto testo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91637636-B1F9-4ACF-A85F-2E09AC1D2476}" type="datetime1">
              <a:rPr lang="it-IT" noProof="0" smtClean="0"/>
              <a:t>17/07/2022</a:t>
            </a:fld>
            <a:endParaRPr lang="it-IT" noProof="0"/>
          </a:p>
        </p:txBody>
      </p:sp>
      <p:sp>
        <p:nvSpPr>
          <p:cNvPr id="5" name="Segnaposto piè di pagina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pPr rtl="0"/>
            <a:endParaRPr lang="it-IT" noProof="0"/>
          </a:p>
        </p:txBody>
      </p:sp>
      <p:sp>
        <p:nvSpPr>
          <p:cNvPr id="6" name="Segnaposto numero diapositiva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pPr rtl="0"/>
            <a:fld id="{3A98EE3D-8CD1-4C3F-BD1C-C98C9596463C}" type="slidenum">
              <a:rPr lang="it-IT" noProof="0" smtClean="0"/>
              <a:t>‹N›</a:t>
            </a:fld>
            <a:endParaRPr lang="it-IT" noProof="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6.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0159" y="40650"/>
            <a:ext cx="12192001" cy="6857990"/>
          </a:xfrm>
          <a:prstGeom prst="rect">
            <a:avLst/>
          </a:prstGeom>
        </p:spPr>
      </p:pic>
      <p:sp useBgFill="1">
        <p:nvSpPr>
          <p:cNvPr id="103" name="Figura a mano libera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p14="http://schemas.microsoft.com/office/powerpoint/2010/main" xmlns:a16="http://schemas.microsoft.com/office/drawing/2014/main" xmlns:a14="http://schemas.microsoft.com/office/drawing/2010/main" w="9525">
                <a:solidFill>
                  <a:srgbClr val="000000"/>
                </a:solidFill>
                <a:round/>
                <a:headEnd/>
                <a:tailEnd/>
              </a14:hiddenLine>
            </a:ex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a:ln>
                <a:noFill/>
              </a:ln>
              <a:solidFill>
                <a:prstClr val="white"/>
              </a:solidFill>
              <a:effectLst/>
              <a:uLnTx/>
              <a:uFillTx/>
              <a:latin typeface="Goudy Old Style"/>
              <a:ea typeface="+mn-ea"/>
              <a:cs typeface="+mn-cs"/>
            </a:endParaRPr>
          </a:p>
        </p:txBody>
      </p:sp>
      <p:sp>
        <p:nvSpPr>
          <p:cNvPr id="2" name="Titolo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rtlCol="0">
            <a:normAutofit fontScale="90000"/>
          </a:bodyPr>
          <a:lstStyle/>
          <a:p>
            <a:r>
              <a:rPr lang="en-US" sz="3200">
                <a:solidFill>
                  <a:srgbClr val="FFFFFF"/>
                </a:solidFill>
                <a:effectLst/>
                <a:latin typeface="-apple-system"/>
              </a:rPr>
              <a:t>Automatic Deep Learning-based monitoring of security fences in drone</a:t>
            </a:r>
            <a:br>
              <a:rPr lang="en-US" sz="3200"/>
            </a:br>
            <a:r>
              <a:rPr lang="en-US" sz="3200">
                <a:solidFill>
                  <a:srgbClr val="FFFFFF"/>
                </a:solidFill>
                <a:effectLst/>
                <a:latin typeface="-apple-system"/>
              </a:rPr>
              <a:t>orthophotos</a:t>
            </a:r>
            <a:endParaRPr lang="it-IT" sz="8000"/>
          </a:p>
        </p:txBody>
      </p:sp>
      <p:sp>
        <p:nvSpPr>
          <p:cNvPr id="3" name="Sottotitolo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rtlCol="0">
            <a:normAutofit/>
          </a:bodyPr>
          <a:lstStyle/>
          <a:p>
            <a:pPr algn="l" rtl="0"/>
            <a:r>
              <a:rPr lang="it-IT" err="1"/>
              <a:t>Brugiavini</a:t>
            </a:r>
            <a:r>
              <a:rPr lang="it-IT"/>
              <a:t> Alessio</a:t>
            </a:r>
          </a:p>
          <a:p>
            <a:pPr algn="l" rtl="0"/>
            <a:r>
              <a:rPr lang="it-IT" sz="2300"/>
              <a:t>Romanelli Marco</a:t>
            </a:r>
          </a:p>
        </p:txBody>
      </p:sp>
      <p:sp>
        <p:nvSpPr>
          <p:cNvPr id="4" name="CasellaDiTesto 3">
            <a:extLst>
              <a:ext uri="{FF2B5EF4-FFF2-40B4-BE49-F238E27FC236}">
                <a16:creationId xmlns:a16="http://schemas.microsoft.com/office/drawing/2014/main" id="{6A200600-9BFE-984F-3255-941208B8826D}"/>
              </a:ext>
            </a:extLst>
          </p:cNvPr>
          <p:cNvSpPr txBox="1"/>
          <p:nvPr/>
        </p:nvSpPr>
        <p:spPr>
          <a:xfrm>
            <a:off x="640080" y="627888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dirty="0">
                <a:solidFill>
                  <a:schemeClr val="bg1"/>
                </a:solidFill>
              </a:rPr>
              <a:t>18/07/2022</a:t>
            </a:r>
          </a:p>
        </p:txBody>
      </p:sp>
      <p:sp>
        <p:nvSpPr>
          <p:cNvPr id="6" name="CasellaDiTesto 5">
            <a:extLst>
              <a:ext uri="{FF2B5EF4-FFF2-40B4-BE49-F238E27FC236}">
                <a16:creationId xmlns:a16="http://schemas.microsoft.com/office/drawing/2014/main" id="{D8F85C2A-1AAC-F4AD-4B4C-4E7DEDAE11E9}"/>
              </a:ext>
            </a:extLst>
          </p:cNvPr>
          <p:cNvSpPr txBox="1"/>
          <p:nvPr/>
        </p:nvSpPr>
        <p:spPr>
          <a:xfrm>
            <a:off x="854075" y="1057275"/>
            <a:ext cx="570992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solidFill>
                  <a:schemeClr val="bg1"/>
                </a:solidFill>
              </a:rPr>
              <a:t>Corso: Computer Vision and Deep Learning</a:t>
            </a:r>
          </a:p>
        </p:txBody>
      </p:sp>
      <p:sp>
        <p:nvSpPr>
          <p:cNvPr id="7" name="CasellaDiTesto 6">
            <a:extLst>
              <a:ext uri="{FF2B5EF4-FFF2-40B4-BE49-F238E27FC236}">
                <a16:creationId xmlns:a16="http://schemas.microsoft.com/office/drawing/2014/main" id="{E203A471-AA21-7337-5A2C-750C6EE02E66}"/>
              </a:ext>
            </a:extLst>
          </p:cNvPr>
          <p:cNvSpPr txBox="1"/>
          <p:nvPr/>
        </p:nvSpPr>
        <p:spPr>
          <a:xfrm>
            <a:off x="854710" y="1758950"/>
            <a:ext cx="3810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solidFill>
                  <a:schemeClr val="bg1"/>
                </a:solidFill>
              </a:rPr>
              <a:t>Prof: Emanuele Frontoni</a:t>
            </a:r>
          </a:p>
        </p:txBody>
      </p:sp>
      <p:sp>
        <p:nvSpPr>
          <p:cNvPr id="8" name="CasellaDiTesto 7">
            <a:extLst>
              <a:ext uri="{FF2B5EF4-FFF2-40B4-BE49-F238E27FC236}">
                <a16:creationId xmlns:a16="http://schemas.microsoft.com/office/drawing/2014/main" id="{3F13A2CE-F443-E7B8-453C-BDE8BCD020B4}"/>
              </a:ext>
            </a:extLst>
          </p:cNvPr>
          <p:cNvSpPr txBox="1"/>
          <p:nvPr/>
        </p:nvSpPr>
        <p:spPr>
          <a:xfrm>
            <a:off x="855345" y="2602865"/>
            <a:ext cx="5496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dirty="0">
                <a:solidFill>
                  <a:schemeClr val="bg1"/>
                </a:solidFill>
              </a:rPr>
              <a:t>Tutor: Luca Romeo, Riccardo Rosati</a:t>
            </a:r>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indent="-305435"/>
            <a:r>
              <a:rPr lang="en-US" sz="1800"/>
              <a:t>Data augmentation are techniques used to increase the amount of data by adding slightly modified copies of already existing data or newly created synthetic data from existing data. It Helps reduce overfitting.</a:t>
            </a:r>
            <a:endParaRPr lang="en-US" sz="180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800"/>
              <a:t>Horizontal and vertical flip has been applied to the training set.</a:t>
            </a:r>
            <a:endParaRPr lang="en-US" sz="18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5" name="Google Shape;556;p63">
            <a:extLst>
              <a:ext uri="{FF2B5EF4-FFF2-40B4-BE49-F238E27FC236}">
                <a16:creationId xmlns:a16="http://schemas.microsoft.com/office/drawing/2014/main" id="{185E2ED5-5725-ED98-B6C3-4CF175AB8481}"/>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r>
              <a:rPr lang="it-IT" sz="2400" b="1" dirty="0">
                <a:solidFill>
                  <a:schemeClr val="bg1"/>
                </a:solidFill>
                <a:latin typeface="Montserrat"/>
              </a:rPr>
              <a:t>Data </a:t>
            </a:r>
            <a:r>
              <a:rPr lang="it-IT" sz="2400" b="1" dirty="0" err="1">
                <a:solidFill>
                  <a:schemeClr val="bg1"/>
                </a:solidFill>
                <a:latin typeface="Montserrat"/>
              </a:rPr>
              <a:t>augmentation</a:t>
            </a:r>
            <a:endParaRPr lang="it-IT" b="1" dirty="0" err="1">
              <a:solidFill>
                <a:schemeClr val="bg1"/>
              </a:solidFill>
            </a:endParaRPr>
          </a:p>
        </p:txBody>
      </p:sp>
    </p:spTree>
    <p:extLst>
      <p:ext uri="{BB962C8B-B14F-4D97-AF65-F5344CB8AC3E}">
        <p14:creationId xmlns:p14="http://schemas.microsoft.com/office/powerpoint/2010/main" val="1652654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indent="-305435"/>
            <a:r>
              <a:rPr lang="en-US" sz="1800" dirty="0"/>
              <a:t>VGG16 is pre-trained convolutional neural network model. </a:t>
            </a:r>
            <a:endParaRPr lang="en-US" sz="1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it-IT" sz="1800" dirty="0" err="1"/>
              <a:t>It</a:t>
            </a:r>
            <a:r>
              <a:rPr lang="it-IT" sz="1800" dirty="0"/>
              <a:t> </a:t>
            </a:r>
            <a:r>
              <a:rPr lang="it-IT" sz="1800" dirty="0" err="1"/>
              <a:t>has</a:t>
            </a:r>
            <a:r>
              <a:rPr lang="it-IT" sz="1800" dirty="0"/>
              <a:t> 16 </a:t>
            </a:r>
            <a:r>
              <a:rPr lang="it-IT" sz="1800" dirty="0" err="1"/>
              <a:t>layers</a:t>
            </a:r>
            <a:r>
              <a:rPr lang="it-IT" sz="1800" dirty="0"/>
              <a:t> in </a:t>
            </a:r>
            <a:r>
              <a:rPr lang="it-IT" sz="1800" dirty="0" err="1"/>
              <a:t>total</a:t>
            </a:r>
            <a:r>
              <a:rPr lang="it-IT" sz="1800" dirty="0"/>
              <a:t>.</a:t>
            </a:r>
            <a:endParaRPr lang="it-IT" sz="1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it-IT" sz="1800" dirty="0" err="1"/>
              <a:t>Convolutional</a:t>
            </a:r>
            <a:r>
              <a:rPr lang="it-IT" sz="1800" dirty="0"/>
              <a:t> </a:t>
            </a:r>
            <a:r>
              <a:rPr lang="it-IT" sz="1800" dirty="0" err="1"/>
              <a:t>layers</a:t>
            </a:r>
            <a:r>
              <a:rPr lang="it-IT" sz="1800" dirty="0"/>
              <a:t> </a:t>
            </a:r>
            <a:r>
              <a:rPr lang="it-IT" sz="1800" dirty="0" err="1"/>
              <a:t>using</a:t>
            </a:r>
            <a:r>
              <a:rPr lang="it-IT" sz="1800" dirty="0"/>
              <a:t> 3x3 size </a:t>
            </a:r>
            <a:endParaRPr lang="it-IT" sz="1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it-IT" sz="1800" dirty="0"/>
              <a:t>Max pooling </a:t>
            </a:r>
            <a:r>
              <a:rPr lang="it-IT" sz="1800" dirty="0" err="1"/>
              <a:t>layers</a:t>
            </a:r>
            <a:r>
              <a:rPr lang="it-IT" sz="1800" dirty="0"/>
              <a:t> </a:t>
            </a:r>
            <a:r>
              <a:rPr lang="it-IT" sz="1800" dirty="0" err="1"/>
              <a:t>using</a:t>
            </a:r>
            <a:r>
              <a:rPr lang="it-IT" sz="1800" dirty="0"/>
              <a:t> 2x2</a:t>
            </a:r>
            <a:endParaRPr lang="it-IT" sz="1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8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only the Fully Connected layers will be trained while keeping the feature extraction part of the model almost frozen</a:t>
            </a:r>
          </a:p>
          <a:p>
            <a:pPr marL="36830" indent="0">
              <a:buNone/>
            </a:pPr>
            <a:endParaRPr lang="it-IT">
              <a:ln>
                <a:solidFill>
                  <a:prstClr val="black">
                    <a:lumMod val="75000"/>
                    <a:lumOff val="25000"/>
                    <a:alpha val="10000"/>
                  </a:prstClr>
                </a:solidFill>
              </a:ln>
              <a:effectLst>
                <a:outerShdw blurRad="9525" dist="25400" dir="14640000" algn="tl" rotWithShape="0">
                  <a:prstClr val="black">
                    <a:alpha val="30000"/>
                  </a:prstClr>
                </a:outerShdw>
              </a:effectLst>
            </a:endParaRPr>
          </a:p>
          <a:p>
            <a:pPr marL="36830" indent="0">
              <a:buNone/>
            </a:pPr>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2715" y="4366218"/>
            <a:ext cx="6937131" cy="1748228"/>
          </a:xfrm>
          <a:prstGeom prst="rect">
            <a:avLst/>
          </a:prstGeom>
        </p:spPr>
      </p:pic>
      <p:sp>
        <p:nvSpPr>
          <p:cNvPr id="6" name="Google Shape;556;p63">
            <a:extLst>
              <a:ext uri="{FF2B5EF4-FFF2-40B4-BE49-F238E27FC236}">
                <a16:creationId xmlns:a16="http://schemas.microsoft.com/office/drawing/2014/main" id="{607956A0-24A9-3BD8-5F2D-94E24330F63C}"/>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pPr>
              <a:lnSpc>
                <a:spcPct val="90000"/>
              </a:lnSpc>
              <a:spcBef>
                <a:spcPct val="0"/>
              </a:spcBef>
            </a:pPr>
            <a:r>
              <a:rPr lang="en-US" sz="2400" b="1">
                <a:solidFill>
                  <a:schemeClr val="bg1"/>
                </a:solidFill>
                <a:latin typeface="Montserrat"/>
                <a:ea typeface="+mn-lt"/>
                <a:cs typeface="+mn-lt"/>
              </a:rPr>
              <a:t>Fine-Tuning Pre-trained Model VGG-16</a:t>
            </a:r>
          </a:p>
        </p:txBody>
      </p:sp>
    </p:spTree>
    <p:extLst>
      <p:ext uri="{BB962C8B-B14F-4D97-AF65-F5344CB8AC3E}">
        <p14:creationId xmlns:p14="http://schemas.microsoft.com/office/powerpoint/2010/main" val="4143550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normAutofit/>
          </a:bodyPr>
          <a:lstStyle/>
          <a:p>
            <a:pPr indent="-305435"/>
            <a:r>
              <a:rPr lang="en-US" sz="2400" dirty="0">
                <a:effectLst/>
              </a:rPr>
              <a:t>number of epochs = 30</a:t>
            </a:r>
            <a:endParaRPr lang="en-US" sz="2400" dirty="0">
              <a:ln>
                <a:solidFill>
                  <a:prstClr val="black">
                    <a:lumMod val="75000"/>
                    <a:lumOff val="25000"/>
                    <a:alpha val="10000"/>
                  </a:prstClr>
                </a:solidFill>
              </a:ln>
              <a:effectLst/>
            </a:endParaRPr>
          </a:p>
          <a:p>
            <a:pPr indent="-305435"/>
            <a:r>
              <a:rPr lang="en-US" sz="2400" dirty="0" err="1">
                <a:effectLst/>
              </a:rPr>
              <a:t>Batc_size</a:t>
            </a:r>
            <a:r>
              <a:rPr lang="en-US" sz="2400" dirty="0">
                <a:effectLst/>
              </a:rPr>
              <a:t> = 32</a:t>
            </a:r>
            <a:endParaRPr lang="en-US" sz="2400" dirty="0">
              <a:ln>
                <a:solidFill>
                  <a:prstClr val="black">
                    <a:lumMod val="75000"/>
                    <a:lumOff val="25000"/>
                    <a:alpha val="10000"/>
                  </a:prstClr>
                </a:solidFill>
              </a:ln>
              <a:effectLst/>
            </a:endParaRPr>
          </a:p>
          <a:p>
            <a:pPr indent="-305435"/>
            <a:r>
              <a:rPr lang="en-US" sz="2400" dirty="0">
                <a:effectLst/>
              </a:rPr>
              <a:t>Learning rate = 0.0001</a:t>
            </a:r>
            <a:endParaRPr lang="en-US" sz="2400" dirty="0">
              <a:ln>
                <a:solidFill>
                  <a:prstClr val="black">
                    <a:lumMod val="75000"/>
                    <a:lumOff val="25000"/>
                    <a:alpha val="10000"/>
                  </a:prstClr>
                </a:solidFill>
              </a:ln>
              <a:effectLst/>
            </a:endParaRPr>
          </a:p>
          <a:p>
            <a:pPr indent="-305435"/>
            <a:r>
              <a:rPr lang="en-US" sz="2400" dirty="0">
                <a:effectLst/>
              </a:rPr>
              <a:t>Momentum = 0.9</a:t>
            </a:r>
            <a:endParaRPr lang="en-US" sz="2400" dirty="0">
              <a:ln>
                <a:solidFill>
                  <a:prstClr val="black">
                    <a:lumMod val="75000"/>
                    <a:lumOff val="25000"/>
                    <a:alpha val="10000"/>
                  </a:prstClr>
                </a:solidFill>
              </a:ln>
              <a:effectLst/>
            </a:endParaRPr>
          </a:p>
          <a:p>
            <a:pPr indent="-305435"/>
            <a:r>
              <a:rPr lang="en-US" dirty="0">
                <a:ln>
                  <a:solidFill>
                    <a:prstClr val="black">
                      <a:lumMod val="75000"/>
                      <a:lumOff val="25000"/>
                      <a:alpha val="10000"/>
                    </a:prstClr>
                  </a:solidFill>
                </a:ln>
                <a:effectLst/>
              </a:rPr>
              <a:t>Early stopping: monitor ‘</a:t>
            </a:r>
            <a:r>
              <a:rPr lang="en-US" dirty="0" err="1">
                <a:ln>
                  <a:solidFill>
                    <a:prstClr val="black">
                      <a:lumMod val="75000"/>
                      <a:lumOff val="25000"/>
                      <a:alpha val="10000"/>
                    </a:prstClr>
                  </a:solidFill>
                </a:ln>
                <a:effectLst/>
              </a:rPr>
              <a:t>val_loss</a:t>
            </a:r>
            <a:r>
              <a:rPr lang="en-US" dirty="0">
                <a:ln>
                  <a:solidFill>
                    <a:prstClr val="black">
                      <a:lumMod val="75000"/>
                      <a:lumOff val="25000"/>
                      <a:alpha val="10000"/>
                    </a:prstClr>
                  </a:solidFill>
                </a:ln>
                <a:effectLst/>
              </a:rPr>
              <a:t>’, patience = 5</a:t>
            </a:r>
          </a:p>
          <a:p>
            <a:pPr marL="36830"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5" name="Google Shape;556;p63">
            <a:extLst>
              <a:ext uri="{FF2B5EF4-FFF2-40B4-BE49-F238E27FC236}">
                <a16:creationId xmlns:a16="http://schemas.microsoft.com/office/drawing/2014/main" id="{20539B34-3D67-DEFB-B32C-6C06A06059EA}"/>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pPr>
              <a:lnSpc>
                <a:spcPct val="90000"/>
              </a:lnSpc>
              <a:spcBef>
                <a:spcPct val="0"/>
              </a:spcBef>
            </a:pPr>
            <a:r>
              <a:rPr lang="en-US" sz="2400" b="1" dirty="0">
                <a:solidFill>
                  <a:schemeClr val="bg1"/>
                </a:solidFill>
                <a:latin typeface="Montserrat"/>
                <a:ea typeface="+mn-lt"/>
                <a:cs typeface="+mn-lt"/>
              </a:rPr>
              <a:t>Best Hyperparameters</a:t>
            </a:r>
          </a:p>
        </p:txBody>
      </p:sp>
    </p:spTree>
    <p:extLst>
      <p:ext uri="{BB962C8B-B14F-4D97-AF65-F5344CB8AC3E}">
        <p14:creationId xmlns:p14="http://schemas.microsoft.com/office/powerpoint/2010/main" val="830910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indent="-305435"/>
            <a:r>
              <a:rPr lang="en-US" sz="1800" dirty="0">
                <a:effectLst/>
              </a:rPr>
              <a:t>First test was performed with a 60-20-20 split combining dataset 1 and dataset 2, referring to the same yard, but with different weather conditions</a:t>
            </a:r>
            <a:endParaRPr lang="en-US" sz="1800" dirty="0">
              <a:ln>
                <a:solidFill>
                  <a:prstClr val="black">
                    <a:lumMod val="75000"/>
                    <a:lumOff val="25000"/>
                    <a:alpha val="10000"/>
                  </a:prstClr>
                </a:solidFill>
              </a:ln>
              <a:effectLst/>
            </a:endParaRPr>
          </a:p>
          <a:p>
            <a:pPr indent="-305435"/>
            <a:r>
              <a:rPr lang="en-US" sz="1800" dirty="0">
                <a:effectLst/>
              </a:rPr>
              <a:t>For the second test we choose a 80-20 split. 80%  for training and 20% for validation formed by dataset 1 and dataset 2 , and for test we used the dataset 3, which consist of patches taken from a new yard. </a:t>
            </a:r>
            <a:endParaRPr lang="en-US" sz="1800" dirty="0">
              <a:ln>
                <a:solidFill>
                  <a:prstClr val="black">
                    <a:lumMod val="75000"/>
                    <a:lumOff val="25000"/>
                    <a:alpha val="10000"/>
                  </a:prstClr>
                </a:solidFill>
              </a:ln>
              <a:effectLst/>
            </a:endParaRPr>
          </a:p>
        </p:txBody>
      </p:sp>
      <p:sp>
        <p:nvSpPr>
          <p:cNvPr id="5" name="Google Shape;556;p63">
            <a:extLst>
              <a:ext uri="{FF2B5EF4-FFF2-40B4-BE49-F238E27FC236}">
                <a16:creationId xmlns:a16="http://schemas.microsoft.com/office/drawing/2014/main" id="{CDE5AD43-D839-5ED2-823E-3C54C544D7DB}"/>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pPr>
              <a:lnSpc>
                <a:spcPct val="90000"/>
              </a:lnSpc>
              <a:spcBef>
                <a:spcPct val="0"/>
              </a:spcBef>
            </a:pPr>
            <a:r>
              <a:rPr lang="en-US" sz="2400" b="1" dirty="0">
                <a:solidFill>
                  <a:schemeClr val="bg1"/>
                </a:solidFill>
                <a:latin typeface="Montserrat"/>
                <a:ea typeface="+mn-lt"/>
                <a:cs typeface="+mn-lt"/>
              </a:rPr>
              <a:t>Experimental procedure</a:t>
            </a:r>
            <a:endParaRPr lang="it-IT" dirty="0">
              <a:solidFill>
                <a:schemeClr val="bg1"/>
              </a:solidFill>
            </a:endParaRPr>
          </a:p>
        </p:txBody>
      </p:sp>
    </p:spTree>
    <p:extLst>
      <p:ext uri="{BB962C8B-B14F-4D97-AF65-F5344CB8AC3E}">
        <p14:creationId xmlns:p14="http://schemas.microsoft.com/office/powerpoint/2010/main" val="458542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9395" y="2338551"/>
            <a:ext cx="4021009" cy="3503730"/>
          </a:xfrm>
          <a:prstGeom prst="rect">
            <a:avLst/>
          </a:prstGeom>
        </p:spPr>
      </p:pic>
      <p:sp>
        <p:nvSpPr>
          <p:cNvPr id="4" name="Google Shape;556;p63">
            <a:extLst>
              <a:ext uri="{FF2B5EF4-FFF2-40B4-BE49-F238E27FC236}">
                <a16:creationId xmlns:a16="http://schemas.microsoft.com/office/drawing/2014/main" id="{5BE03B4A-FD91-9314-2280-B49CFF400AE8}"/>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pPr>
              <a:lnSpc>
                <a:spcPct val="90000"/>
              </a:lnSpc>
              <a:spcBef>
                <a:spcPct val="0"/>
              </a:spcBef>
            </a:pPr>
            <a:r>
              <a:rPr lang="en-US" sz="2400" b="1">
                <a:solidFill>
                  <a:schemeClr val="bg1"/>
                </a:solidFill>
                <a:latin typeface="Montserrat"/>
                <a:ea typeface="+mn-lt"/>
                <a:cs typeface="+mn-lt"/>
              </a:rPr>
              <a:t>Test 1 : 60-20-20 split</a:t>
            </a:r>
          </a:p>
        </p:txBody>
      </p:sp>
      <p:pic>
        <p:nvPicPr>
          <p:cNvPr id="5" name="Immagine 4">
            <a:extLst>
              <a:ext uri="{FF2B5EF4-FFF2-40B4-BE49-F238E27FC236}">
                <a16:creationId xmlns:a16="http://schemas.microsoft.com/office/drawing/2014/main" id="{01F191EA-C8B0-2BA1-E231-7A72EDFA3454}"/>
              </a:ext>
            </a:extLst>
          </p:cNvPr>
          <p:cNvPicPr>
            <a:picLocks noChangeAspect="1"/>
          </p:cNvPicPr>
          <p:nvPr/>
        </p:nvPicPr>
        <p:blipFill>
          <a:blip r:embed="rId3"/>
          <a:stretch>
            <a:fillRect/>
          </a:stretch>
        </p:blipFill>
        <p:spPr>
          <a:xfrm>
            <a:off x="1421618" y="3978657"/>
            <a:ext cx="3334314" cy="2669136"/>
          </a:xfrm>
          <a:prstGeom prst="rect">
            <a:avLst/>
          </a:prstGeom>
        </p:spPr>
      </p:pic>
      <p:pic>
        <p:nvPicPr>
          <p:cNvPr id="7" name="Immagine 6">
            <a:extLst>
              <a:ext uri="{FF2B5EF4-FFF2-40B4-BE49-F238E27FC236}">
                <a16:creationId xmlns:a16="http://schemas.microsoft.com/office/drawing/2014/main" id="{13271D57-45C2-EC14-07D4-7308F85697D3}"/>
              </a:ext>
            </a:extLst>
          </p:cNvPr>
          <p:cNvPicPr>
            <a:picLocks noChangeAspect="1"/>
          </p:cNvPicPr>
          <p:nvPr/>
        </p:nvPicPr>
        <p:blipFill>
          <a:blip r:embed="rId4"/>
          <a:stretch>
            <a:fillRect/>
          </a:stretch>
        </p:blipFill>
        <p:spPr>
          <a:xfrm>
            <a:off x="733427" y="1444843"/>
            <a:ext cx="4190670" cy="2099770"/>
          </a:xfrm>
          <a:prstGeom prst="rect">
            <a:avLst/>
          </a:prstGeom>
        </p:spPr>
      </p:pic>
      <p:sp>
        <p:nvSpPr>
          <p:cNvPr id="8" name="CasellaDiTesto 7">
            <a:extLst>
              <a:ext uri="{FF2B5EF4-FFF2-40B4-BE49-F238E27FC236}">
                <a16:creationId xmlns:a16="http://schemas.microsoft.com/office/drawing/2014/main" id="{CF2E1B31-5BA3-B369-B514-A849E2C564C6}"/>
              </a:ext>
            </a:extLst>
          </p:cNvPr>
          <p:cNvSpPr txBox="1"/>
          <p:nvPr/>
        </p:nvSpPr>
        <p:spPr>
          <a:xfrm>
            <a:off x="7267904" y="1791685"/>
            <a:ext cx="3660719" cy="369332"/>
          </a:xfrm>
          <a:prstGeom prst="rect">
            <a:avLst/>
          </a:prstGeom>
          <a:noFill/>
        </p:spPr>
        <p:txBody>
          <a:bodyPr wrap="square" rtlCol="0">
            <a:spAutoFit/>
          </a:bodyPr>
          <a:lstStyle/>
          <a:p>
            <a:r>
              <a:rPr lang="it-IT" dirty="0"/>
              <a:t>Data Distribution :</a:t>
            </a:r>
          </a:p>
        </p:txBody>
      </p:sp>
    </p:spTree>
    <p:extLst>
      <p:ext uri="{BB962C8B-B14F-4D97-AF65-F5344CB8AC3E}">
        <p14:creationId xmlns:p14="http://schemas.microsoft.com/office/powerpoint/2010/main" val="4138245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4676" y="2290040"/>
            <a:ext cx="4283387" cy="3842745"/>
          </a:xfrm>
          <a:prstGeom prst="rect">
            <a:avLst/>
          </a:prstGeom>
        </p:spPr>
      </p:pic>
      <p:sp>
        <p:nvSpPr>
          <p:cNvPr id="6" name="Google Shape;556;p63">
            <a:extLst>
              <a:ext uri="{FF2B5EF4-FFF2-40B4-BE49-F238E27FC236}">
                <a16:creationId xmlns:a16="http://schemas.microsoft.com/office/drawing/2014/main" id="{57BF003C-D09E-CB63-823D-FA284A177EB8}"/>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pPr>
              <a:lnSpc>
                <a:spcPct val="90000"/>
              </a:lnSpc>
              <a:spcBef>
                <a:spcPct val="0"/>
              </a:spcBef>
            </a:pPr>
            <a:r>
              <a:rPr lang="en-US" sz="2400" b="1" dirty="0">
                <a:solidFill>
                  <a:schemeClr val="bg1"/>
                </a:solidFill>
                <a:latin typeface="Montserrat"/>
                <a:ea typeface="+mn-lt"/>
                <a:cs typeface="+mn-lt"/>
              </a:rPr>
              <a:t>Test 2 : 80-20 split</a:t>
            </a:r>
          </a:p>
        </p:txBody>
      </p:sp>
      <p:sp>
        <p:nvSpPr>
          <p:cNvPr id="7" name="CasellaDiTesto 6">
            <a:extLst>
              <a:ext uri="{FF2B5EF4-FFF2-40B4-BE49-F238E27FC236}">
                <a16:creationId xmlns:a16="http://schemas.microsoft.com/office/drawing/2014/main" id="{D0CED1FA-F3AA-F195-3657-B3FE0B7B1D39}"/>
              </a:ext>
            </a:extLst>
          </p:cNvPr>
          <p:cNvSpPr txBox="1"/>
          <p:nvPr/>
        </p:nvSpPr>
        <p:spPr>
          <a:xfrm>
            <a:off x="7267904" y="1791685"/>
            <a:ext cx="3660719" cy="369332"/>
          </a:xfrm>
          <a:prstGeom prst="rect">
            <a:avLst/>
          </a:prstGeom>
          <a:noFill/>
        </p:spPr>
        <p:txBody>
          <a:bodyPr wrap="square" rtlCol="0">
            <a:spAutoFit/>
          </a:bodyPr>
          <a:lstStyle/>
          <a:p>
            <a:r>
              <a:rPr lang="it-IT" dirty="0"/>
              <a:t>Data Distribution :</a:t>
            </a:r>
          </a:p>
        </p:txBody>
      </p:sp>
      <p:pic>
        <p:nvPicPr>
          <p:cNvPr id="3" name="Immagine 2">
            <a:extLst>
              <a:ext uri="{FF2B5EF4-FFF2-40B4-BE49-F238E27FC236}">
                <a16:creationId xmlns:a16="http://schemas.microsoft.com/office/drawing/2014/main" id="{731A9417-9D9F-A121-06EE-4877746A0B71}"/>
              </a:ext>
            </a:extLst>
          </p:cNvPr>
          <p:cNvPicPr>
            <a:picLocks noChangeAspect="1"/>
          </p:cNvPicPr>
          <p:nvPr/>
        </p:nvPicPr>
        <p:blipFill>
          <a:blip r:embed="rId3"/>
          <a:stretch>
            <a:fillRect/>
          </a:stretch>
        </p:blipFill>
        <p:spPr>
          <a:xfrm>
            <a:off x="1261240" y="4072760"/>
            <a:ext cx="2932387" cy="2401120"/>
          </a:xfrm>
          <a:prstGeom prst="rect">
            <a:avLst/>
          </a:prstGeom>
        </p:spPr>
      </p:pic>
      <p:pic>
        <p:nvPicPr>
          <p:cNvPr id="9" name="Immagine 8">
            <a:extLst>
              <a:ext uri="{FF2B5EF4-FFF2-40B4-BE49-F238E27FC236}">
                <a16:creationId xmlns:a16="http://schemas.microsoft.com/office/drawing/2014/main" id="{61E767DE-3F18-B3B0-0E1E-32E96D278F62}"/>
              </a:ext>
            </a:extLst>
          </p:cNvPr>
          <p:cNvPicPr>
            <a:picLocks noChangeAspect="1"/>
          </p:cNvPicPr>
          <p:nvPr/>
        </p:nvPicPr>
        <p:blipFill>
          <a:blip r:embed="rId4"/>
          <a:stretch>
            <a:fillRect/>
          </a:stretch>
        </p:blipFill>
        <p:spPr>
          <a:xfrm>
            <a:off x="898470" y="1467013"/>
            <a:ext cx="4525667" cy="2059207"/>
          </a:xfrm>
          <a:prstGeom prst="rect">
            <a:avLst/>
          </a:prstGeom>
        </p:spPr>
      </p:pic>
    </p:spTree>
    <p:extLst>
      <p:ext uri="{BB962C8B-B14F-4D97-AF65-F5344CB8AC3E}">
        <p14:creationId xmlns:p14="http://schemas.microsoft.com/office/powerpoint/2010/main" val="2380344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5">
            <a:extLst>
              <a:ext uri="{FF2B5EF4-FFF2-40B4-BE49-F238E27FC236}">
                <a16:creationId xmlns:a16="http://schemas.microsoft.com/office/drawing/2014/main" id="{BE4052F3-7153-118C-62F5-9B994198FDB3}"/>
              </a:ext>
            </a:extLst>
          </p:cNvPr>
          <p:cNvPicPr>
            <a:picLocks noChangeAspect="1"/>
          </p:cNvPicPr>
          <p:nvPr/>
        </p:nvPicPr>
        <p:blipFill>
          <a:blip r:embed="rId2"/>
          <a:stretch>
            <a:fillRect/>
          </a:stretch>
        </p:blipFill>
        <p:spPr>
          <a:xfrm>
            <a:off x="675115" y="1333189"/>
            <a:ext cx="2370490" cy="2566150"/>
          </a:xfrm>
          <a:prstGeom prst="rect">
            <a:avLst/>
          </a:prstGeom>
        </p:spPr>
      </p:pic>
      <p:pic>
        <p:nvPicPr>
          <p:cNvPr id="8" name="Immagine 8">
            <a:extLst>
              <a:ext uri="{FF2B5EF4-FFF2-40B4-BE49-F238E27FC236}">
                <a16:creationId xmlns:a16="http://schemas.microsoft.com/office/drawing/2014/main" id="{6E737395-85E9-266E-9178-FF1E03080C4B}"/>
              </a:ext>
            </a:extLst>
          </p:cNvPr>
          <p:cNvPicPr>
            <a:picLocks noGrp="1" noChangeAspect="1"/>
          </p:cNvPicPr>
          <p:nvPr>
            <p:ph idx="1"/>
          </p:nvPr>
        </p:nvPicPr>
        <p:blipFill>
          <a:blip r:embed="rId3"/>
          <a:stretch>
            <a:fillRect/>
          </a:stretch>
        </p:blipFill>
        <p:spPr>
          <a:xfrm>
            <a:off x="1951583" y="4052471"/>
            <a:ext cx="2309910" cy="2566151"/>
          </a:xfrm>
        </p:spPr>
      </p:pic>
      <p:sp>
        <p:nvSpPr>
          <p:cNvPr id="9" name="Google Shape;556;p63">
            <a:extLst>
              <a:ext uri="{FF2B5EF4-FFF2-40B4-BE49-F238E27FC236}">
                <a16:creationId xmlns:a16="http://schemas.microsoft.com/office/drawing/2014/main" id="{8FD46D40-D189-296B-24D8-950CB952FD07}"/>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pPr>
              <a:lnSpc>
                <a:spcPct val="90000"/>
              </a:lnSpc>
              <a:spcBef>
                <a:spcPct val="0"/>
              </a:spcBef>
            </a:pPr>
            <a:r>
              <a:rPr lang="en-US" sz="2400" b="1" dirty="0">
                <a:solidFill>
                  <a:schemeClr val="bg1"/>
                </a:solidFill>
                <a:latin typeface="Montserrat"/>
                <a:ea typeface="+mn-lt"/>
                <a:cs typeface="+mn-lt"/>
              </a:rPr>
              <a:t>False positive patches and incorrect label</a:t>
            </a:r>
          </a:p>
        </p:txBody>
      </p:sp>
      <p:pic>
        <p:nvPicPr>
          <p:cNvPr id="3" name="Immagine 2">
            <a:extLst>
              <a:ext uri="{FF2B5EF4-FFF2-40B4-BE49-F238E27FC236}">
                <a16:creationId xmlns:a16="http://schemas.microsoft.com/office/drawing/2014/main" id="{E919E6F8-CC33-664A-B0F8-5AB40309E63D}"/>
              </a:ext>
            </a:extLst>
          </p:cNvPr>
          <p:cNvPicPr>
            <a:picLocks noChangeAspect="1"/>
          </p:cNvPicPr>
          <p:nvPr/>
        </p:nvPicPr>
        <p:blipFill>
          <a:blip r:embed="rId4"/>
          <a:stretch>
            <a:fillRect/>
          </a:stretch>
        </p:blipFill>
        <p:spPr>
          <a:xfrm>
            <a:off x="6562560" y="1333189"/>
            <a:ext cx="2040157" cy="2497537"/>
          </a:xfrm>
          <a:prstGeom prst="rect">
            <a:avLst/>
          </a:prstGeom>
        </p:spPr>
      </p:pic>
      <p:pic>
        <p:nvPicPr>
          <p:cNvPr id="6" name="Immagine 5">
            <a:extLst>
              <a:ext uri="{FF2B5EF4-FFF2-40B4-BE49-F238E27FC236}">
                <a16:creationId xmlns:a16="http://schemas.microsoft.com/office/drawing/2014/main" id="{1CA1BE0B-C6E4-B025-EE73-58989C3CDB41}"/>
              </a:ext>
            </a:extLst>
          </p:cNvPr>
          <p:cNvPicPr>
            <a:picLocks noChangeAspect="1"/>
          </p:cNvPicPr>
          <p:nvPr/>
        </p:nvPicPr>
        <p:blipFill>
          <a:blip r:embed="rId5"/>
          <a:stretch>
            <a:fillRect/>
          </a:stretch>
        </p:blipFill>
        <p:spPr>
          <a:xfrm>
            <a:off x="8602717" y="4052470"/>
            <a:ext cx="2219212" cy="2566151"/>
          </a:xfrm>
          <a:prstGeom prst="rect">
            <a:avLst/>
          </a:prstGeom>
        </p:spPr>
      </p:pic>
    </p:spTree>
    <p:extLst>
      <p:ext uri="{BB962C8B-B14F-4D97-AF65-F5344CB8AC3E}">
        <p14:creationId xmlns:p14="http://schemas.microsoft.com/office/powerpoint/2010/main" val="2851790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C1C0E9F4-130C-9B19-1CE0-CB5CA2D0EF93}"/>
              </a:ext>
            </a:extLst>
          </p:cNvPr>
          <p:cNvPicPr>
            <a:picLocks noChangeAspect="1"/>
          </p:cNvPicPr>
          <p:nvPr/>
        </p:nvPicPr>
        <p:blipFill>
          <a:blip r:embed="rId2"/>
          <a:stretch>
            <a:fillRect/>
          </a:stretch>
        </p:blipFill>
        <p:spPr>
          <a:xfrm>
            <a:off x="1784011" y="1043201"/>
            <a:ext cx="7778341" cy="5814799"/>
          </a:xfrm>
          <a:prstGeom prst="rect">
            <a:avLst/>
          </a:prstGeom>
        </p:spPr>
      </p:pic>
      <p:sp>
        <p:nvSpPr>
          <p:cNvPr id="6" name="Google Shape;556;p63">
            <a:extLst>
              <a:ext uri="{FF2B5EF4-FFF2-40B4-BE49-F238E27FC236}">
                <a16:creationId xmlns:a16="http://schemas.microsoft.com/office/drawing/2014/main" id="{62F9B3D2-CB1A-CFB6-F04F-5FFE518BCE46}"/>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pPr>
              <a:lnSpc>
                <a:spcPct val="90000"/>
              </a:lnSpc>
              <a:spcBef>
                <a:spcPct val="0"/>
              </a:spcBef>
            </a:pPr>
            <a:r>
              <a:rPr lang="en-US" sz="2400" b="1" dirty="0">
                <a:solidFill>
                  <a:schemeClr val="bg1"/>
                </a:solidFill>
                <a:latin typeface="Montserrat"/>
                <a:ea typeface="+mn-lt"/>
                <a:cs typeface="+mn-lt"/>
              </a:rPr>
              <a:t>Data Visualization:</a:t>
            </a:r>
          </a:p>
        </p:txBody>
      </p:sp>
    </p:spTree>
    <p:extLst>
      <p:ext uri="{BB962C8B-B14F-4D97-AF65-F5344CB8AC3E}">
        <p14:creationId xmlns:p14="http://schemas.microsoft.com/office/powerpoint/2010/main" val="3447031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indent="-305435"/>
            <a:r>
              <a:rPr lang="it-IT" sz="2000" dirty="0">
                <a:effectLst/>
              </a:rPr>
              <a:t>The model works fine, </a:t>
            </a:r>
            <a:r>
              <a:rPr lang="it-IT" sz="2000" dirty="0" err="1">
                <a:effectLst/>
              </a:rPr>
              <a:t>it</a:t>
            </a:r>
            <a:r>
              <a:rPr lang="it-IT" sz="2000" dirty="0">
                <a:effectLst/>
              </a:rPr>
              <a:t> </a:t>
            </a:r>
            <a:r>
              <a:rPr lang="it-IT" sz="2000" dirty="0" err="1">
                <a:effectLst/>
              </a:rPr>
              <a:t>could</a:t>
            </a:r>
            <a:r>
              <a:rPr lang="it-IT" sz="2000" dirty="0">
                <a:effectLst/>
              </a:rPr>
              <a:t> be </a:t>
            </a:r>
            <a:r>
              <a:rPr lang="it-IT" sz="2000" dirty="0" err="1">
                <a:effectLst/>
              </a:rPr>
              <a:t>improved</a:t>
            </a:r>
            <a:r>
              <a:rPr lang="it-IT" sz="2000" dirty="0">
                <a:effectLst/>
              </a:rPr>
              <a:t> in order to </a:t>
            </a:r>
            <a:r>
              <a:rPr lang="it-IT" sz="2000" dirty="0" err="1">
                <a:effectLst/>
              </a:rPr>
              <a:t>decrease</a:t>
            </a:r>
            <a:r>
              <a:rPr lang="it-IT" sz="2000" dirty="0">
                <a:effectLst/>
              </a:rPr>
              <a:t> the </a:t>
            </a:r>
            <a:r>
              <a:rPr lang="it-IT" sz="2000" dirty="0" err="1">
                <a:effectLst/>
              </a:rPr>
              <a:t>number</a:t>
            </a:r>
            <a:r>
              <a:rPr lang="it-IT" sz="2000" dirty="0">
                <a:effectLst/>
              </a:rPr>
              <a:t> of false positive</a:t>
            </a:r>
            <a:endParaRPr lang="it-IT" sz="2000" dirty="0">
              <a:ln>
                <a:solidFill>
                  <a:prstClr val="black">
                    <a:lumMod val="75000"/>
                    <a:lumOff val="25000"/>
                    <a:alpha val="10000"/>
                  </a:prstClr>
                </a:solidFill>
              </a:ln>
              <a:effectLst/>
            </a:endParaRPr>
          </a:p>
          <a:p>
            <a:pPr indent="-305435"/>
            <a:r>
              <a:rPr lang="it-IT" sz="2000" dirty="0" err="1">
                <a:effectLst/>
              </a:rPr>
              <a:t>It</a:t>
            </a:r>
            <a:r>
              <a:rPr lang="it-IT" sz="2000" dirty="0">
                <a:effectLst/>
              </a:rPr>
              <a:t> </a:t>
            </a:r>
            <a:r>
              <a:rPr lang="it-IT" sz="2000" dirty="0" err="1">
                <a:effectLst/>
              </a:rPr>
              <a:t>could</a:t>
            </a:r>
            <a:r>
              <a:rPr lang="it-IT" sz="2000" dirty="0">
                <a:effectLst/>
              </a:rPr>
              <a:t> be </a:t>
            </a:r>
            <a:r>
              <a:rPr lang="it-IT" sz="2000" dirty="0" err="1">
                <a:effectLst/>
              </a:rPr>
              <a:t>used</a:t>
            </a:r>
            <a:r>
              <a:rPr lang="it-IT" sz="2000" dirty="0">
                <a:effectLst/>
              </a:rPr>
              <a:t> for </a:t>
            </a:r>
            <a:r>
              <a:rPr lang="en-US" sz="2000" dirty="0">
                <a:effectLst/>
              </a:rPr>
              <a:t>object recognition and classification of fence presence in the yard field, with less effort in term of time and cost.</a:t>
            </a:r>
            <a:endParaRPr lang="en-US" sz="2000" dirty="0">
              <a:ln>
                <a:solidFill>
                  <a:prstClr val="black">
                    <a:lumMod val="75000"/>
                    <a:lumOff val="25000"/>
                    <a:alpha val="10000"/>
                  </a:prstClr>
                </a:solidFill>
              </a:ln>
              <a:effectLst/>
            </a:endParaRPr>
          </a:p>
          <a:p>
            <a:pPr indent="-305435"/>
            <a:r>
              <a:rPr lang="it-IT" sz="2000" dirty="0">
                <a:effectLst/>
              </a:rPr>
              <a:t>Limits are </a:t>
            </a:r>
            <a:r>
              <a:rPr lang="it-IT" sz="2000" dirty="0" err="1">
                <a:effectLst/>
              </a:rPr>
              <a:t>related</a:t>
            </a:r>
            <a:r>
              <a:rPr lang="it-IT" sz="2000" dirty="0">
                <a:effectLst/>
              </a:rPr>
              <a:t> to </a:t>
            </a:r>
            <a:r>
              <a:rPr lang="it-IT" sz="2000" dirty="0" err="1">
                <a:effectLst/>
              </a:rPr>
              <a:t>different</a:t>
            </a:r>
            <a:r>
              <a:rPr lang="it-IT" sz="2000" dirty="0">
                <a:effectLst/>
              </a:rPr>
              <a:t> </a:t>
            </a:r>
            <a:r>
              <a:rPr lang="it-IT" sz="2000" dirty="0" err="1">
                <a:effectLst/>
              </a:rPr>
              <a:t>weather</a:t>
            </a:r>
            <a:r>
              <a:rPr lang="it-IT" sz="2000" dirty="0">
                <a:effectLst/>
              </a:rPr>
              <a:t> </a:t>
            </a:r>
            <a:r>
              <a:rPr lang="it-IT" sz="2000" dirty="0" err="1">
                <a:effectLst/>
              </a:rPr>
              <a:t>conditions</a:t>
            </a:r>
            <a:r>
              <a:rPr lang="it-IT" sz="2000" dirty="0">
                <a:effectLst/>
              </a:rPr>
              <a:t> and </a:t>
            </a:r>
            <a:r>
              <a:rPr lang="it-IT" sz="2000" dirty="0" err="1">
                <a:effectLst/>
              </a:rPr>
              <a:t>different</a:t>
            </a:r>
            <a:r>
              <a:rPr lang="it-IT" sz="2000" dirty="0">
                <a:effectLst/>
              </a:rPr>
              <a:t> </a:t>
            </a:r>
            <a:r>
              <a:rPr lang="it-IT" sz="2000" dirty="0" err="1">
                <a:effectLst/>
              </a:rPr>
              <a:t>yard’s</a:t>
            </a:r>
            <a:r>
              <a:rPr lang="it-IT" sz="2000" dirty="0">
                <a:effectLst/>
              </a:rPr>
              <a:t> </a:t>
            </a:r>
            <a:r>
              <a:rPr lang="it-IT" sz="2000" dirty="0" err="1">
                <a:effectLst/>
              </a:rPr>
              <a:t>terrain</a:t>
            </a:r>
            <a:r>
              <a:rPr lang="it-IT" sz="2000" dirty="0">
                <a:effectLst/>
              </a:rPr>
              <a:t> (</a:t>
            </a:r>
            <a:r>
              <a:rPr lang="it-IT" sz="2000" dirty="0" err="1">
                <a:effectLst/>
              </a:rPr>
              <a:t>intensity</a:t>
            </a:r>
            <a:r>
              <a:rPr lang="it-IT" sz="2000" dirty="0">
                <a:effectLst/>
              </a:rPr>
              <a:t> </a:t>
            </a:r>
            <a:r>
              <a:rPr lang="it-IT" sz="2000" dirty="0" err="1">
                <a:effectLst/>
              </a:rPr>
              <a:t>change</a:t>
            </a:r>
            <a:r>
              <a:rPr lang="it-IT" sz="2000" dirty="0">
                <a:effectLst/>
              </a:rPr>
              <a:t>),</a:t>
            </a:r>
            <a:r>
              <a:rPr lang="it-IT" sz="2000" dirty="0">
                <a:effectLst/>
                <a:ea typeface="+mn-lt"/>
                <a:cs typeface="+mn-lt"/>
              </a:rPr>
              <a:t>for </a:t>
            </a:r>
            <a:r>
              <a:rPr lang="it-IT" sz="2000" dirty="0" err="1">
                <a:effectLst/>
                <a:ea typeface="+mn-lt"/>
                <a:cs typeface="+mn-lt"/>
              </a:rPr>
              <a:t>example</a:t>
            </a:r>
            <a:r>
              <a:rPr lang="it-IT" sz="2000" dirty="0">
                <a:effectLst/>
                <a:ea typeface="+mn-lt"/>
                <a:cs typeface="+mn-lt"/>
              </a:rPr>
              <a:t>, the </a:t>
            </a:r>
            <a:r>
              <a:rPr lang="it-IT" sz="2000" dirty="0" err="1">
                <a:effectLst/>
                <a:ea typeface="+mn-lt"/>
                <a:cs typeface="+mn-lt"/>
              </a:rPr>
              <a:t>different</a:t>
            </a:r>
            <a:r>
              <a:rPr lang="it-IT" sz="2000" dirty="0">
                <a:effectLst/>
                <a:ea typeface="+mn-lt"/>
                <a:cs typeface="+mn-lt"/>
              </a:rPr>
              <a:t> </a:t>
            </a:r>
            <a:r>
              <a:rPr lang="it-IT" sz="2000" dirty="0" err="1">
                <a:effectLst/>
                <a:ea typeface="+mn-lt"/>
                <a:cs typeface="+mn-lt"/>
              </a:rPr>
              <a:t>type</a:t>
            </a:r>
            <a:r>
              <a:rPr lang="it-IT" sz="2000" dirty="0">
                <a:effectLst/>
                <a:ea typeface="+mn-lt"/>
                <a:cs typeface="+mn-lt"/>
              </a:rPr>
              <a:t> of field, </a:t>
            </a:r>
            <a:r>
              <a:rPr lang="it-IT" sz="2000" dirty="0" err="1">
                <a:effectLst/>
                <a:ea typeface="+mn-lt"/>
                <a:cs typeface="+mn-lt"/>
              </a:rPr>
              <a:t>could</a:t>
            </a:r>
            <a:r>
              <a:rPr lang="it-IT" sz="2000" dirty="0">
                <a:effectLst/>
                <a:ea typeface="+mn-lt"/>
                <a:cs typeface="+mn-lt"/>
              </a:rPr>
              <a:t> reduce the </a:t>
            </a:r>
            <a:r>
              <a:rPr lang="it-IT" sz="2000" dirty="0" err="1">
                <a:effectLst/>
                <a:ea typeface="+mn-lt"/>
                <a:cs typeface="+mn-lt"/>
              </a:rPr>
              <a:t>prediction</a:t>
            </a:r>
            <a:r>
              <a:rPr lang="it-IT" sz="2000" dirty="0">
                <a:effectLst/>
                <a:ea typeface="+mn-lt"/>
                <a:cs typeface="+mn-lt"/>
              </a:rPr>
              <a:t> </a:t>
            </a:r>
            <a:r>
              <a:rPr lang="it-IT" sz="2000" dirty="0" err="1">
                <a:effectLst/>
                <a:ea typeface="+mn-lt"/>
                <a:cs typeface="+mn-lt"/>
              </a:rPr>
              <a:t>accuracy</a:t>
            </a:r>
            <a:r>
              <a:rPr lang="it-IT" sz="2000" dirty="0">
                <a:effectLst/>
                <a:ea typeface="+mn-lt"/>
                <a:cs typeface="+mn-lt"/>
              </a:rPr>
              <a:t>. </a:t>
            </a:r>
          </a:p>
          <a:p>
            <a:pPr indent="-305435"/>
            <a:r>
              <a:rPr lang="it-IT" sz="2000" dirty="0">
                <a:effectLst/>
                <a:ea typeface="+mn-lt"/>
                <a:cs typeface="+mn-lt"/>
              </a:rPr>
              <a:t>The </a:t>
            </a:r>
            <a:r>
              <a:rPr lang="it-IT" sz="2000" dirty="0" err="1">
                <a:effectLst/>
                <a:ea typeface="+mn-lt"/>
                <a:cs typeface="+mn-lt"/>
              </a:rPr>
              <a:t>limits</a:t>
            </a:r>
            <a:r>
              <a:rPr lang="it-IT" sz="2000" dirty="0">
                <a:effectLst/>
                <a:ea typeface="+mn-lt"/>
                <a:cs typeface="+mn-lt"/>
              </a:rPr>
              <a:t> of </a:t>
            </a:r>
            <a:r>
              <a:rPr lang="it-IT" sz="2000" dirty="0" err="1">
                <a:effectLst/>
                <a:ea typeface="+mn-lt"/>
                <a:cs typeface="+mn-lt"/>
              </a:rPr>
              <a:t>this</a:t>
            </a:r>
            <a:r>
              <a:rPr lang="it-IT" sz="2000" dirty="0">
                <a:effectLst/>
                <a:ea typeface="+mn-lt"/>
                <a:cs typeface="+mn-lt"/>
              </a:rPr>
              <a:t> study are </a:t>
            </a:r>
            <a:r>
              <a:rPr lang="it-IT" sz="2000" dirty="0" err="1">
                <a:effectLst/>
                <a:ea typeface="+mn-lt"/>
                <a:cs typeface="+mn-lt"/>
              </a:rPr>
              <a:t>also</a:t>
            </a:r>
            <a:r>
              <a:rPr lang="it-IT" sz="2000" dirty="0">
                <a:effectLst/>
                <a:ea typeface="+mn-lt"/>
                <a:cs typeface="+mn-lt"/>
              </a:rPr>
              <a:t> </a:t>
            </a:r>
            <a:r>
              <a:rPr lang="it-IT" sz="2000" dirty="0" err="1">
                <a:effectLst/>
                <a:ea typeface="+mn-lt"/>
                <a:cs typeface="+mn-lt"/>
              </a:rPr>
              <a:t>related</a:t>
            </a:r>
            <a:r>
              <a:rPr lang="it-IT" sz="2000" dirty="0">
                <a:effectLst/>
                <a:ea typeface="+mn-lt"/>
                <a:cs typeface="+mn-lt"/>
              </a:rPr>
              <a:t> to the low </a:t>
            </a:r>
            <a:r>
              <a:rPr lang="it-IT" sz="2000" dirty="0" err="1">
                <a:effectLst/>
                <a:ea typeface="+mn-lt"/>
                <a:cs typeface="+mn-lt"/>
              </a:rPr>
              <a:t>number</a:t>
            </a:r>
            <a:r>
              <a:rPr lang="it-IT" sz="2000" dirty="0">
                <a:effectLst/>
                <a:ea typeface="+mn-lt"/>
                <a:cs typeface="+mn-lt"/>
              </a:rPr>
              <a:t> of drone </a:t>
            </a:r>
            <a:r>
              <a:rPr lang="it-IT" sz="2000" dirty="0" err="1">
                <a:effectLst/>
                <a:ea typeface="+mn-lt"/>
                <a:cs typeface="+mn-lt"/>
              </a:rPr>
              <a:t>fly</a:t>
            </a:r>
            <a:r>
              <a:rPr lang="it-IT" sz="2000" dirty="0">
                <a:effectLst/>
                <a:ea typeface="+mn-lt"/>
                <a:cs typeface="+mn-lt"/>
              </a:rPr>
              <a:t> </a:t>
            </a:r>
            <a:r>
              <a:rPr lang="it-IT" sz="2000" dirty="0" err="1">
                <a:effectLst/>
                <a:ea typeface="+mn-lt"/>
                <a:cs typeface="+mn-lt"/>
              </a:rPr>
              <a:t>done</a:t>
            </a:r>
            <a:r>
              <a:rPr lang="it-IT" sz="2000" dirty="0">
                <a:effectLst/>
                <a:ea typeface="+mn-lt"/>
                <a:cs typeface="+mn-lt"/>
              </a:rPr>
              <a:t> (3 </a:t>
            </a:r>
            <a:r>
              <a:rPr lang="it-IT" sz="2000" dirty="0" err="1">
                <a:effectLst/>
                <a:ea typeface="+mn-lt"/>
                <a:cs typeface="+mn-lt"/>
              </a:rPr>
              <a:t>only</a:t>
            </a:r>
            <a:r>
              <a:rPr lang="it-IT" sz="2000" dirty="0">
                <a:effectLst/>
                <a:ea typeface="+mn-lt"/>
                <a:cs typeface="+mn-lt"/>
              </a:rPr>
              <a:t>).</a:t>
            </a:r>
          </a:p>
          <a:p>
            <a:pPr indent="-305435"/>
            <a:r>
              <a:rPr lang="it-IT" sz="2000" dirty="0" err="1">
                <a:ln>
                  <a:solidFill>
                    <a:prstClr val="black">
                      <a:lumMod val="75000"/>
                      <a:lumOff val="25000"/>
                      <a:alpha val="10000"/>
                    </a:prstClr>
                  </a:solidFill>
                </a:ln>
                <a:effectLst/>
                <a:ea typeface="+mn-lt"/>
                <a:cs typeface="+mn-lt"/>
              </a:rPr>
              <a:t>Incorrect</a:t>
            </a:r>
            <a:r>
              <a:rPr lang="it-IT" sz="2000" dirty="0">
                <a:ln>
                  <a:solidFill>
                    <a:prstClr val="black">
                      <a:lumMod val="75000"/>
                      <a:lumOff val="25000"/>
                      <a:alpha val="10000"/>
                    </a:prstClr>
                  </a:solidFill>
                </a:ln>
                <a:effectLst/>
                <a:ea typeface="+mn-lt"/>
                <a:cs typeface="+mn-lt"/>
              </a:rPr>
              <a:t> label</a:t>
            </a:r>
            <a:endParaRPr lang="it-IT" sz="2000" dirty="0">
              <a:ln>
                <a:solidFill>
                  <a:prstClr val="black">
                    <a:lumMod val="75000"/>
                    <a:lumOff val="25000"/>
                    <a:alpha val="10000"/>
                  </a:prstClr>
                </a:solidFill>
              </a:ln>
              <a:effectLst/>
            </a:endParaRPr>
          </a:p>
          <a:p>
            <a:pPr indent="-305435"/>
            <a:endParaRPr lang="en-US" sz="2000" dirty="0">
              <a:ln>
                <a:solidFill>
                  <a:prstClr val="black">
                    <a:lumMod val="75000"/>
                    <a:lumOff val="25000"/>
                    <a:alpha val="10000"/>
                  </a:prstClr>
                </a:solidFill>
              </a:ln>
              <a:effectLst/>
            </a:endParaRPr>
          </a:p>
          <a:p>
            <a:pPr marL="36830" indent="0">
              <a:buNone/>
            </a:pPr>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5" name="Google Shape;556;p63">
            <a:extLst>
              <a:ext uri="{FF2B5EF4-FFF2-40B4-BE49-F238E27FC236}">
                <a16:creationId xmlns:a16="http://schemas.microsoft.com/office/drawing/2014/main" id="{0F131A0C-898B-789B-3765-555896377CCC}"/>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pPr>
              <a:lnSpc>
                <a:spcPct val="90000"/>
              </a:lnSpc>
              <a:spcBef>
                <a:spcPct val="0"/>
              </a:spcBef>
            </a:pPr>
            <a:r>
              <a:rPr lang="en-US" sz="2400" b="1" dirty="0">
                <a:solidFill>
                  <a:schemeClr val="bg1"/>
                </a:solidFill>
                <a:latin typeface="Montserrat"/>
                <a:ea typeface="+mn-lt"/>
                <a:cs typeface="+mn-lt"/>
              </a:rPr>
              <a:t>Discussions</a:t>
            </a:r>
            <a:endParaRPr lang="it-IT" dirty="0">
              <a:solidFill>
                <a:schemeClr val="bg1"/>
              </a:solidFill>
            </a:endParaRPr>
          </a:p>
        </p:txBody>
      </p:sp>
    </p:spTree>
    <p:extLst>
      <p:ext uri="{BB962C8B-B14F-4D97-AF65-F5344CB8AC3E}">
        <p14:creationId xmlns:p14="http://schemas.microsoft.com/office/powerpoint/2010/main" val="4222502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marL="36830" indent="0">
              <a:buNone/>
            </a:pPr>
            <a:endParaRPr lang="it-IT"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it-IT" dirty="0" err="1"/>
              <a:t>Decrease</a:t>
            </a:r>
            <a:r>
              <a:rPr lang="it-IT" dirty="0"/>
              <a:t> </a:t>
            </a:r>
            <a:r>
              <a:rPr lang="it-IT" dirty="0" err="1"/>
              <a:t>number</a:t>
            </a:r>
            <a:r>
              <a:rPr lang="it-IT" dirty="0"/>
              <a:t> of false positive </a:t>
            </a:r>
          </a:p>
          <a:p>
            <a:pPr indent="-305435"/>
            <a:r>
              <a:rPr lang="it-IT" dirty="0" err="1">
                <a:ln>
                  <a:solidFill>
                    <a:prstClr val="black">
                      <a:lumMod val="75000"/>
                      <a:lumOff val="25000"/>
                      <a:alpha val="10000"/>
                    </a:prstClr>
                  </a:solidFill>
                </a:ln>
                <a:effectLst>
                  <a:outerShdw blurRad="9525" dist="25400" dir="14640000" algn="tl" rotWithShape="0">
                    <a:prstClr val="black">
                      <a:alpha val="30000"/>
                    </a:prstClr>
                  </a:outerShdw>
                </a:effectLst>
              </a:rPr>
              <a:t>Taking</a:t>
            </a:r>
            <a:r>
              <a:rPr lang="it-IT" dirty="0">
                <a:ln>
                  <a:solidFill>
                    <a:prstClr val="black">
                      <a:lumMod val="75000"/>
                      <a:lumOff val="25000"/>
                      <a:alpha val="10000"/>
                    </a:prstClr>
                  </a:solidFill>
                </a:ln>
                <a:effectLst>
                  <a:outerShdw blurRad="9525" dist="25400" dir="14640000" algn="tl" rotWithShape="0">
                    <a:prstClr val="black">
                      <a:alpha val="30000"/>
                    </a:prstClr>
                  </a:outerShdw>
                </a:effectLst>
              </a:rPr>
              <a:t> more images of </a:t>
            </a:r>
            <a:r>
              <a:rPr lang="it-IT" dirty="0" err="1">
                <a:ln>
                  <a:solidFill>
                    <a:prstClr val="black">
                      <a:lumMod val="75000"/>
                      <a:lumOff val="25000"/>
                      <a:alpha val="10000"/>
                    </a:prstClr>
                  </a:solidFill>
                </a:ln>
                <a:effectLst>
                  <a:outerShdw blurRad="9525" dist="25400" dir="14640000" algn="tl" rotWithShape="0">
                    <a:prstClr val="black">
                      <a:alpha val="30000"/>
                    </a:prstClr>
                  </a:outerShdw>
                </a:effectLst>
              </a:rPr>
              <a:t>different</a:t>
            </a:r>
            <a:r>
              <a:rPr lang="it-IT" dirty="0">
                <a:ln>
                  <a:solidFill>
                    <a:prstClr val="black">
                      <a:lumMod val="75000"/>
                      <a:lumOff val="25000"/>
                      <a:alpha val="10000"/>
                    </a:prstClr>
                  </a:solidFill>
                </a:ln>
                <a:effectLst>
                  <a:outerShdw blurRad="9525" dist="25400" dir="14640000" algn="tl" rotWithShape="0">
                    <a:prstClr val="black">
                      <a:alpha val="30000"/>
                    </a:prstClr>
                  </a:outerShdw>
                </a:effectLst>
              </a:rPr>
              <a:t> yards, by </a:t>
            </a:r>
            <a:r>
              <a:rPr lang="it-IT" dirty="0" err="1">
                <a:ln>
                  <a:solidFill>
                    <a:prstClr val="black">
                      <a:lumMod val="75000"/>
                      <a:lumOff val="25000"/>
                      <a:alpha val="10000"/>
                    </a:prstClr>
                  </a:solidFill>
                </a:ln>
                <a:effectLst>
                  <a:outerShdw blurRad="9525" dist="25400" dir="14640000" algn="tl" rotWithShape="0">
                    <a:prstClr val="black">
                      <a:alpha val="30000"/>
                    </a:prstClr>
                  </a:outerShdw>
                </a:effectLst>
              </a:rPr>
              <a:t>doing</a:t>
            </a:r>
            <a:r>
              <a:rPr lang="it-IT" dirty="0">
                <a:ln>
                  <a:solidFill>
                    <a:prstClr val="black">
                      <a:lumMod val="75000"/>
                      <a:lumOff val="25000"/>
                      <a:alpha val="10000"/>
                    </a:prstClr>
                  </a:solidFill>
                </a:ln>
                <a:effectLst>
                  <a:outerShdw blurRad="9525" dist="25400" dir="14640000" algn="tl" rotWithShape="0">
                    <a:prstClr val="black">
                      <a:alpha val="30000"/>
                    </a:prstClr>
                  </a:outerShdw>
                </a:effectLst>
              </a:rPr>
              <a:t> more drone </a:t>
            </a:r>
            <a:r>
              <a:rPr lang="it-IT" dirty="0" err="1">
                <a:ln>
                  <a:solidFill>
                    <a:prstClr val="black">
                      <a:lumMod val="75000"/>
                      <a:lumOff val="25000"/>
                      <a:alpha val="10000"/>
                    </a:prstClr>
                  </a:solidFill>
                </a:ln>
                <a:effectLst>
                  <a:outerShdw blurRad="9525" dist="25400" dir="14640000" algn="tl" rotWithShape="0">
                    <a:prstClr val="black">
                      <a:alpha val="30000"/>
                    </a:prstClr>
                  </a:outerShdw>
                </a:effectLst>
              </a:rPr>
              <a:t>fly</a:t>
            </a:r>
            <a:r>
              <a:rPr lang="it-IT" dirty="0">
                <a:ln>
                  <a:solidFill>
                    <a:prstClr val="black">
                      <a:lumMod val="75000"/>
                      <a:lumOff val="25000"/>
                      <a:alpha val="10000"/>
                    </a:prstClr>
                  </a:solidFill>
                </a:ln>
                <a:effectLst>
                  <a:outerShdw blurRad="9525" dist="25400" dir="14640000" algn="tl" rotWithShape="0">
                    <a:prstClr val="black">
                      <a:alpha val="30000"/>
                    </a:prstClr>
                  </a:outerShdw>
                </a:effectLst>
              </a:rPr>
              <a:t>.</a:t>
            </a:r>
          </a:p>
          <a:p>
            <a:pPr indent="-305435"/>
            <a:r>
              <a:rPr lang="it-IT" dirty="0"/>
              <a:t>Take new test with a </a:t>
            </a:r>
            <a:r>
              <a:rPr lang="it-IT" dirty="0" err="1"/>
              <a:t>segmentation</a:t>
            </a:r>
            <a:r>
              <a:rPr lang="it-IT" dirty="0"/>
              <a:t> procedure.</a:t>
            </a:r>
          </a:p>
          <a:p>
            <a:pPr indent="-305435"/>
            <a:r>
              <a:rPr lang="it-IT" dirty="0"/>
              <a:t>Data set extension</a:t>
            </a:r>
          </a:p>
          <a:p>
            <a:pPr indent="-305435"/>
            <a:r>
              <a:rPr lang="it-IT" dirty="0" err="1">
                <a:ln>
                  <a:solidFill>
                    <a:prstClr val="black">
                      <a:lumMod val="75000"/>
                      <a:lumOff val="25000"/>
                      <a:alpha val="10000"/>
                    </a:prstClr>
                  </a:solidFill>
                </a:ln>
                <a:effectLst>
                  <a:outerShdw blurRad="9525" dist="25400" dir="14640000" algn="tl" rotWithShape="0">
                    <a:prstClr val="black">
                      <a:alpha val="30000"/>
                    </a:prstClr>
                  </a:outerShdw>
                </a:effectLst>
              </a:rPr>
              <a:t>Process</a:t>
            </a:r>
            <a:r>
              <a:rPr lang="it-IT" dirty="0">
                <a:ln>
                  <a:solidFill>
                    <a:prstClr val="black">
                      <a:lumMod val="75000"/>
                      <a:lumOff val="25000"/>
                      <a:alpha val="10000"/>
                    </a:prstClr>
                  </a:solidFill>
                </a:ln>
                <a:effectLst>
                  <a:outerShdw blurRad="9525" dist="25400" dir="14640000" algn="tl" rotWithShape="0">
                    <a:prstClr val="black">
                      <a:alpha val="30000"/>
                    </a:prstClr>
                  </a:outerShdw>
                </a:effectLst>
              </a:rPr>
              <a:t> </a:t>
            </a:r>
            <a:r>
              <a:rPr lang="it-IT" dirty="0" err="1">
                <a:ln>
                  <a:solidFill>
                    <a:prstClr val="black">
                      <a:lumMod val="75000"/>
                      <a:lumOff val="25000"/>
                      <a:alpha val="10000"/>
                    </a:prstClr>
                  </a:solidFill>
                </a:ln>
                <a:effectLst>
                  <a:outerShdw blurRad="9525" dist="25400" dir="14640000" algn="tl" rotWithShape="0">
                    <a:prstClr val="black">
                      <a:alpha val="30000"/>
                    </a:prstClr>
                  </a:outerShdw>
                </a:effectLst>
              </a:rPr>
              <a:t>industrialization</a:t>
            </a:r>
            <a:r>
              <a:rPr lang="it-IT">
                <a:ln>
                  <a:solidFill>
                    <a:prstClr val="black">
                      <a:lumMod val="75000"/>
                      <a:lumOff val="25000"/>
                      <a:alpha val="10000"/>
                    </a:prstClr>
                  </a:solidFill>
                </a:ln>
                <a:effectLst>
                  <a:outerShdw blurRad="9525" dist="25400" dir="14640000" algn="tl" rotWithShape="0">
                    <a:prstClr val="black">
                      <a:alpha val="30000"/>
                    </a:prstClr>
                  </a:outerShdw>
                </a:effectLst>
              </a:rPr>
              <a:t>.</a:t>
            </a:r>
            <a:endParaRPr lang="it-IT"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US"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5" name="Google Shape;556;p63">
            <a:extLst>
              <a:ext uri="{FF2B5EF4-FFF2-40B4-BE49-F238E27FC236}">
                <a16:creationId xmlns:a16="http://schemas.microsoft.com/office/drawing/2014/main" id="{E74C6997-A922-ECEB-6C8D-FE07026F0C8C}"/>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pPr>
              <a:lnSpc>
                <a:spcPct val="90000"/>
              </a:lnSpc>
              <a:spcBef>
                <a:spcPct val="0"/>
              </a:spcBef>
            </a:pPr>
            <a:r>
              <a:rPr lang="en-US" sz="2400" b="1">
                <a:solidFill>
                  <a:schemeClr val="bg1"/>
                </a:solidFill>
                <a:latin typeface="Montserrat"/>
                <a:ea typeface="+mn-lt"/>
                <a:cs typeface="+mn-lt"/>
              </a:rPr>
              <a:t>Conclusion and future works</a:t>
            </a:r>
            <a:endParaRPr lang="it-IT">
              <a:solidFill>
                <a:schemeClr val="bg1"/>
              </a:solidFill>
            </a:endParaRPr>
          </a:p>
        </p:txBody>
      </p:sp>
    </p:spTree>
    <p:extLst>
      <p:ext uri="{BB962C8B-B14F-4D97-AF65-F5344CB8AC3E}">
        <p14:creationId xmlns:p14="http://schemas.microsoft.com/office/powerpoint/2010/main" val="3358751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56;p63">
            <a:extLst>
              <a:ext uri="{FF2B5EF4-FFF2-40B4-BE49-F238E27FC236}">
                <a16:creationId xmlns:a16="http://schemas.microsoft.com/office/drawing/2014/main" id="{11D9840F-932C-A76D-E0C9-4A84D03FFBFA}"/>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r>
              <a:rPr lang="it-IT" sz="2400" b="1" dirty="0" err="1">
                <a:solidFill>
                  <a:schemeClr val="bg1"/>
                </a:solidFill>
                <a:latin typeface="Montserrat"/>
              </a:rPr>
              <a:t>Introduction</a:t>
            </a:r>
            <a:endParaRPr lang="it-IT" sz="2400" b="1" dirty="0">
              <a:solidFill>
                <a:schemeClr val="bg1"/>
              </a:solidFill>
              <a:latin typeface="Montserrat"/>
            </a:endParaRPr>
          </a:p>
        </p:txBody>
      </p:sp>
      <p:sp>
        <p:nvSpPr>
          <p:cNvPr id="5" name="CasellaDiTesto 4">
            <a:extLst>
              <a:ext uri="{FF2B5EF4-FFF2-40B4-BE49-F238E27FC236}">
                <a16:creationId xmlns:a16="http://schemas.microsoft.com/office/drawing/2014/main" id="{B8D58DC3-725C-B6BF-7A17-2C909C03B92D}"/>
              </a:ext>
            </a:extLst>
          </p:cNvPr>
          <p:cNvSpPr txBox="1"/>
          <p:nvPr/>
        </p:nvSpPr>
        <p:spPr>
          <a:xfrm>
            <a:off x="451945" y="2448910"/>
            <a:ext cx="11330152" cy="1200329"/>
          </a:xfrm>
          <a:prstGeom prst="rect">
            <a:avLst/>
          </a:prstGeom>
          <a:noFill/>
        </p:spPr>
        <p:txBody>
          <a:bodyPr wrap="square" rtlCol="0">
            <a:spAutoFit/>
          </a:bodyPr>
          <a:lstStyle/>
          <a:p>
            <a:r>
              <a:rPr lang="en-US" dirty="0"/>
              <a:t>Nowadays, during the safe demarcation of work areas, it’s necessary to recognize and monitor the yard’s perimeter due to safety </a:t>
            </a:r>
            <a:r>
              <a:rPr lang="en-US" dirty="0" err="1"/>
              <a:t>pourpose</a:t>
            </a:r>
            <a:r>
              <a:rPr lang="en-US" dirty="0"/>
              <a:t>. In this scenario, CNN’s Classification Network is the perfect choice in order to satisfy this </a:t>
            </a:r>
            <a:r>
              <a:rPr lang="en-US" dirty="0" err="1"/>
              <a:t>request.We</a:t>
            </a:r>
            <a:r>
              <a:rPr lang="en-US" dirty="0"/>
              <a:t> compute square patches representing the yard perimeter, these patches will form the training and validation dataset for a VGG16 CNN’s, which is perfect for object recognition and classification of fence presence in the yard field.</a:t>
            </a:r>
            <a:endParaRPr lang="it-IT" dirty="0"/>
          </a:p>
        </p:txBody>
      </p:sp>
    </p:spTree>
    <p:extLst>
      <p:ext uri="{BB962C8B-B14F-4D97-AF65-F5344CB8AC3E}">
        <p14:creationId xmlns:p14="http://schemas.microsoft.com/office/powerpoint/2010/main" val="2496430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684CF8-4280-13C8-A7AB-652282E284FA}"/>
              </a:ext>
            </a:extLst>
          </p:cNvPr>
          <p:cNvSpPr>
            <a:spLocks noGrp="1"/>
          </p:cNvSpPr>
          <p:nvPr>
            <p:ph type="title"/>
          </p:nvPr>
        </p:nvSpPr>
        <p:spPr>
          <a:xfrm>
            <a:off x="4142967" y="1129697"/>
            <a:ext cx="4108002" cy="682194"/>
          </a:xfrm>
        </p:spPr>
        <p:txBody>
          <a:bodyPr>
            <a:normAutofit fontScale="90000"/>
          </a:bodyPr>
          <a:lstStyle/>
          <a:p>
            <a:r>
              <a:rPr lang="it-IT"/>
              <a:t>Drone DJ Mini 2</a:t>
            </a:r>
          </a:p>
        </p:txBody>
      </p:sp>
      <p:pic>
        <p:nvPicPr>
          <p:cNvPr id="5" name="Segnaposto contenuto 4" descr="Immagine che contiene arma, vicino, veivolo, aeroplano&#10;&#10;Descrizione generata automaticamente">
            <a:extLst>
              <a:ext uri="{FF2B5EF4-FFF2-40B4-BE49-F238E27FC236}">
                <a16:creationId xmlns:a16="http://schemas.microsoft.com/office/drawing/2014/main" id="{E1CE6278-E89B-E871-A052-7AE4882D5FB6}"/>
              </a:ext>
            </a:extLst>
          </p:cNvPr>
          <p:cNvPicPr>
            <a:picLocks noGrp="1" noChangeAspect="1"/>
          </p:cNvPicPr>
          <p:nvPr>
            <p:ph idx="1"/>
          </p:nvPr>
        </p:nvPicPr>
        <p:blipFill>
          <a:blip r:embed="rId2"/>
          <a:stretch>
            <a:fillRect/>
          </a:stretch>
        </p:blipFill>
        <p:spPr>
          <a:xfrm>
            <a:off x="7409789" y="2598069"/>
            <a:ext cx="3911678" cy="2199341"/>
          </a:xfrm>
        </p:spPr>
      </p:pic>
      <p:sp>
        <p:nvSpPr>
          <p:cNvPr id="6" name="CasellaDiTesto 5">
            <a:extLst>
              <a:ext uri="{FF2B5EF4-FFF2-40B4-BE49-F238E27FC236}">
                <a16:creationId xmlns:a16="http://schemas.microsoft.com/office/drawing/2014/main" id="{E99EE913-1F77-A94E-ED9F-1D3C45BCC94D}"/>
              </a:ext>
            </a:extLst>
          </p:cNvPr>
          <p:cNvSpPr txBox="1"/>
          <p:nvPr/>
        </p:nvSpPr>
        <p:spPr>
          <a:xfrm>
            <a:off x="462167" y="1948066"/>
            <a:ext cx="4944719" cy="923330"/>
          </a:xfrm>
          <a:prstGeom prst="rect">
            <a:avLst/>
          </a:prstGeom>
          <a:noFill/>
        </p:spPr>
        <p:txBody>
          <a:bodyPr wrap="square" lIns="91440" tIns="45720" rIns="91440" bIns="45720" rtlCol="0" anchor="t">
            <a:spAutoFit/>
          </a:bodyPr>
          <a:lstStyle/>
          <a:p>
            <a:r>
              <a:rPr lang="it-IT" dirty="0" err="1"/>
              <a:t>This</a:t>
            </a:r>
            <a:r>
              <a:rPr lang="it-IT" dirty="0"/>
              <a:t> </a:t>
            </a:r>
            <a:r>
              <a:rPr lang="it-IT" dirty="0" err="1"/>
              <a:t>type</a:t>
            </a:r>
            <a:r>
              <a:rPr lang="it-IT" dirty="0"/>
              <a:t> of drone can be </a:t>
            </a:r>
            <a:r>
              <a:rPr lang="it-IT" dirty="0" err="1"/>
              <a:t>piloted</a:t>
            </a:r>
            <a:r>
              <a:rPr lang="it-IT" dirty="0"/>
              <a:t> </a:t>
            </a:r>
            <a:r>
              <a:rPr lang="it-IT" dirty="0" err="1"/>
              <a:t>wihout</a:t>
            </a:r>
            <a:r>
              <a:rPr lang="it-IT" dirty="0"/>
              <a:t> </a:t>
            </a:r>
            <a:r>
              <a:rPr lang="it-IT" dirty="0" err="1"/>
              <a:t>any</a:t>
            </a:r>
            <a:r>
              <a:rPr lang="it-IT" dirty="0"/>
              <a:t> </a:t>
            </a:r>
            <a:r>
              <a:rPr lang="it-IT" dirty="0" err="1"/>
              <a:t>documentation</a:t>
            </a:r>
            <a:r>
              <a:rPr lang="it-IT" dirty="0"/>
              <a:t>. The max </a:t>
            </a:r>
            <a:r>
              <a:rPr lang="it-IT" dirty="0" err="1"/>
              <a:t>covered</a:t>
            </a:r>
            <a:r>
              <a:rPr lang="it-IT" dirty="0"/>
              <a:t> </a:t>
            </a:r>
            <a:r>
              <a:rPr lang="it-IT" dirty="0" err="1"/>
              <a:t>distance</a:t>
            </a:r>
            <a:r>
              <a:rPr lang="it-IT" dirty="0"/>
              <a:t> </a:t>
            </a:r>
            <a:r>
              <a:rPr lang="it-IT" dirty="0" err="1"/>
              <a:t>is</a:t>
            </a:r>
            <a:r>
              <a:rPr lang="it-IT" dirty="0"/>
              <a:t> up to 6km. </a:t>
            </a:r>
            <a:r>
              <a:rPr lang="it-IT" dirty="0" err="1"/>
              <a:t>It's</a:t>
            </a:r>
            <a:r>
              <a:rPr lang="it-IT" dirty="0"/>
              <a:t> </a:t>
            </a:r>
            <a:r>
              <a:rPr lang="it-IT" dirty="0" err="1"/>
              <a:t>possible</a:t>
            </a:r>
            <a:r>
              <a:rPr lang="it-IT" dirty="0"/>
              <a:t> to set an </a:t>
            </a:r>
            <a:r>
              <a:rPr lang="it-IT" dirty="0" err="1"/>
              <a:t>automatic</a:t>
            </a:r>
            <a:r>
              <a:rPr lang="it-IT" dirty="0"/>
              <a:t> </a:t>
            </a:r>
            <a:r>
              <a:rPr lang="it-IT" dirty="0" err="1"/>
              <a:t>path</a:t>
            </a:r>
            <a:r>
              <a:rPr lang="it-IT" dirty="0"/>
              <a:t>.</a:t>
            </a:r>
          </a:p>
        </p:txBody>
      </p:sp>
      <p:sp>
        <p:nvSpPr>
          <p:cNvPr id="7" name="Google Shape;556;p63">
            <a:extLst>
              <a:ext uri="{FF2B5EF4-FFF2-40B4-BE49-F238E27FC236}">
                <a16:creationId xmlns:a16="http://schemas.microsoft.com/office/drawing/2014/main" id="{8AB7324C-0A30-1EAE-11D1-447639EF8294}"/>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r>
              <a:rPr lang="it-IT" sz="2400" b="1" dirty="0">
                <a:solidFill>
                  <a:schemeClr val="bg1"/>
                </a:solidFill>
                <a:latin typeface="Montserrat"/>
              </a:rPr>
              <a:t>Image </a:t>
            </a:r>
            <a:r>
              <a:rPr lang="it-IT" sz="2400" b="1" dirty="0" err="1">
                <a:solidFill>
                  <a:schemeClr val="bg1"/>
                </a:solidFill>
                <a:latin typeface="Montserrat"/>
              </a:rPr>
              <a:t>acquisition</a:t>
            </a:r>
            <a:endParaRPr lang="it-IT" sz="2400" dirty="0" err="1">
              <a:solidFill>
                <a:schemeClr val="bg1"/>
              </a:solidFill>
              <a:latin typeface="Montserrat"/>
            </a:endParaRPr>
          </a:p>
        </p:txBody>
      </p:sp>
      <p:sp>
        <p:nvSpPr>
          <p:cNvPr id="8" name="Freccia destra 10">
            <a:extLst>
              <a:ext uri="{FF2B5EF4-FFF2-40B4-BE49-F238E27FC236}">
                <a16:creationId xmlns:a16="http://schemas.microsoft.com/office/drawing/2014/main" id="{6740CFD5-E9A9-7C8A-7FD4-7C7D4338C39E}"/>
              </a:ext>
            </a:extLst>
          </p:cNvPr>
          <p:cNvSpPr/>
          <p:nvPr/>
        </p:nvSpPr>
        <p:spPr>
          <a:xfrm rot="5400000">
            <a:off x="1954186" y="3884230"/>
            <a:ext cx="673769" cy="300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9" name="CasellaDiTesto 8">
            <a:extLst>
              <a:ext uri="{FF2B5EF4-FFF2-40B4-BE49-F238E27FC236}">
                <a16:creationId xmlns:a16="http://schemas.microsoft.com/office/drawing/2014/main" id="{626CEC40-D938-BA07-B21E-B975362FA143}"/>
              </a:ext>
            </a:extLst>
          </p:cNvPr>
          <p:cNvSpPr txBox="1"/>
          <p:nvPr/>
        </p:nvSpPr>
        <p:spPr>
          <a:xfrm>
            <a:off x="578825" y="4643860"/>
            <a:ext cx="3657600" cy="1200329"/>
          </a:xfrm>
          <a:prstGeom prst="rect">
            <a:avLst/>
          </a:prstGeom>
          <a:noFill/>
        </p:spPr>
        <p:txBody>
          <a:bodyPr wrap="square" lIns="91440" tIns="45720" rIns="91440" bIns="45720" rtlCol="0" anchor="t">
            <a:spAutoFit/>
          </a:bodyPr>
          <a:lstStyle/>
          <a:p>
            <a:r>
              <a:rPr lang="it-IT" err="1"/>
              <a:t>OrtofotoRGB</a:t>
            </a:r>
            <a:r>
              <a:rPr lang="it-IT"/>
              <a:t>:</a:t>
            </a:r>
          </a:p>
          <a:p>
            <a:r>
              <a:rPr lang="it-IT" err="1"/>
              <a:t>Extract</a:t>
            </a:r>
            <a:r>
              <a:rPr lang="it-IT"/>
              <a:t> by drone and </a:t>
            </a:r>
            <a:r>
              <a:rPr lang="it-IT" err="1"/>
              <a:t>save</a:t>
            </a:r>
            <a:r>
              <a:rPr lang="it-IT"/>
              <a:t> in </a:t>
            </a:r>
            <a:r>
              <a:rPr lang="it-IT" err="1"/>
              <a:t>geotiff</a:t>
            </a:r>
            <a:r>
              <a:rPr lang="it-IT"/>
              <a:t>.</a:t>
            </a:r>
          </a:p>
          <a:p>
            <a:r>
              <a:rPr lang="it-IT" err="1"/>
              <a:t>It's</a:t>
            </a:r>
            <a:r>
              <a:rPr lang="it-IT"/>
              <a:t> a format </a:t>
            </a:r>
            <a:r>
              <a:rPr lang="it-IT" err="1"/>
              <a:t>supported</a:t>
            </a:r>
            <a:r>
              <a:rPr lang="it-IT"/>
              <a:t> by GDAL.</a:t>
            </a:r>
          </a:p>
          <a:p>
            <a:r>
              <a:rPr lang="it-IT"/>
              <a:t>Format with georeferencing. </a:t>
            </a:r>
          </a:p>
        </p:txBody>
      </p:sp>
    </p:spTree>
    <p:extLst>
      <p:ext uri="{BB962C8B-B14F-4D97-AF65-F5344CB8AC3E}">
        <p14:creationId xmlns:p14="http://schemas.microsoft.com/office/powerpoint/2010/main" val="3596065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C52754D-DC31-BF25-0861-3BA09E6A944B}"/>
              </a:ext>
            </a:extLst>
          </p:cNvPr>
          <p:cNvPicPr>
            <a:picLocks noChangeAspect="1"/>
          </p:cNvPicPr>
          <p:nvPr/>
        </p:nvPicPr>
        <p:blipFill>
          <a:blip r:embed="rId2"/>
          <a:stretch>
            <a:fillRect/>
          </a:stretch>
        </p:blipFill>
        <p:spPr>
          <a:xfrm>
            <a:off x="244985" y="2347027"/>
            <a:ext cx="2723641" cy="4158036"/>
          </a:xfrm>
          <a:prstGeom prst="rect">
            <a:avLst/>
          </a:prstGeom>
        </p:spPr>
      </p:pic>
      <p:pic>
        <p:nvPicPr>
          <p:cNvPr id="7" name="Immagine 6">
            <a:extLst>
              <a:ext uri="{FF2B5EF4-FFF2-40B4-BE49-F238E27FC236}">
                <a16:creationId xmlns:a16="http://schemas.microsoft.com/office/drawing/2014/main" id="{1DD3AE09-055F-4C59-F10F-0F610F58714C}"/>
              </a:ext>
            </a:extLst>
          </p:cNvPr>
          <p:cNvPicPr>
            <a:picLocks noChangeAspect="1"/>
          </p:cNvPicPr>
          <p:nvPr/>
        </p:nvPicPr>
        <p:blipFill>
          <a:blip r:embed="rId3"/>
          <a:stretch>
            <a:fillRect/>
          </a:stretch>
        </p:blipFill>
        <p:spPr>
          <a:xfrm>
            <a:off x="9325930" y="1664504"/>
            <a:ext cx="2014618" cy="4684019"/>
          </a:xfrm>
          <a:prstGeom prst="rect">
            <a:avLst/>
          </a:prstGeom>
        </p:spPr>
      </p:pic>
      <p:sp>
        <p:nvSpPr>
          <p:cNvPr id="11" name="CasellaDiTesto 10">
            <a:extLst>
              <a:ext uri="{FF2B5EF4-FFF2-40B4-BE49-F238E27FC236}">
                <a16:creationId xmlns:a16="http://schemas.microsoft.com/office/drawing/2014/main" id="{19422C3D-A605-624D-84D2-A4E261879CE1}"/>
              </a:ext>
            </a:extLst>
          </p:cNvPr>
          <p:cNvSpPr txBox="1"/>
          <p:nvPr/>
        </p:nvSpPr>
        <p:spPr>
          <a:xfrm>
            <a:off x="427202" y="1173646"/>
            <a:ext cx="3433969" cy="923330"/>
          </a:xfrm>
          <a:prstGeom prst="rect">
            <a:avLst/>
          </a:prstGeom>
          <a:noFill/>
        </p:spPr>
        <p:txBody>
          <a:bodyPr wrap="square" lIns="91440" tIns="45720" rIns="91440" bIns="45720" rtlCol="0" anchor="t">
            <a:spAutoFit/>
          </a:bodyPr>
          <a:lstStyle/>
          <a:p>
            <a:r>
              <a:rPr lang="it-IT"/>
              <a:t>Yard n 1:</a:t>
            </a:r>
          </a:p>
          <a:p>
            <a:r>
              <a:rPr lang="it-IT"/>
              <a:t>Two images of </a:t>
            </a:r>
            <a:r>
              <a:rPr lang="it-IT" err="1"/>
              <a:t>two</a:t>
            </a:r>
            <a:r>
              <a:rPr lang="it-IT"/>
              <a:t> </a:t>
            </a:r>
            <a:r>
              <a:rPr lang="it-IT" err="1"/>
              <a:t>different</a:t>
            </a:r>
            <a:r>
              <a:rPr lang="it-IT"/>
              <a:t> drone </a:t>
            </a:r>
            <a:r>
              <a:rPr lang="it-IT" err="1"/>
              <a:t>fly</a:t>
            </a:r>
            <a:r>
              <a:rPr lang="it-IT"/>
              <a:t>.  More </a:t>
            </a:r>
            <a:r>
              <a:rPr lang="it-IT" err="1"/>
              <a:t>than</a:t>
            </a:r>
            <a:r>
              <a:rPr lang="it-IT"/>
              <a:t> 1000 patch.</a:t>
            </a:r>
          </a:p>
        </p:txBody>
      </p:sp>
      <p:sp>
        <p:nvSpPr>
          <p:cNvPr id="13" name="Google Shape;556;p63">
            <a:extLst>
              <a:ext uri="{FF2B5EF4-FFF2-40B4-BE49-F238E27FC236}">
                <a16:creationId xmlns:a16="http://schemas.microsoft.com/office/drawing/2014/main" id="{C0C99462-4B77-EF28-0FB7-491A2FD43FE8}"/>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r>
              <a:rPr lang="it-IT" sz="2400" b="1" dirty="0" err="1">
                <a:solidFill>
                  <a:schemeClr val="bg1"/>
                </a:solidFill>
                <a:latin typeface="Montserrat"/>
              </a:rPr>
              <a:t>Ortophotos</a:t>
            </a:r>
            <a:endParaRPr lang="it-IT" sz="2400" b="1" dirty="0" err="1">
              <a:solidFill>
                <a:schemeClr val="bg1"/>
              </a:solidFill>
              <a:latin typeface="Montserrat" panose="00000500000000000000" pitchFamily="2" charset="0"/>
            </a:endParaRPr>
          </a:p>
        </p:txBody>
      </p:sp>
      <p:sp>
        <p:nvSpPr>
          <p:cNvPr id="14" name="CasellaDiTesto 13">
            <a:extLst>
              <a:ext uri="{FF2B5EF4-FFF2-40B4-BE49-F238E27FC236}">
                <a16:creationId xmlns:a16="http://schemas.microsoft.com/office/drawing/2014/main" id="{AE704485-382A-13FE-E06A-C161AEFE3E8F}"/>
              </a:ext>
            </a:extLst>
          </p:cNvPr>
          <p:cNvSpPr txBox="1"/>
          <p:nvPr/>
        </p:nvSpPr>
        <p:spPr>
          <a:xfrm>
            <a:off x="5787920" y="1173537"/>
            <a:ext cx="2749276" cy="923330"/>
          </a:xfrm>
          <a:prstGeom prst="rect">
            <a:avLst/>
          </a:prstGeom>
          <a:noFill/>
        </p:spPr>
        <p:txBody>
          <a:bodyPr wrap="square" lIns="91440" tIns="45720" rIns="91440" bIns="45720" rtlCol="0" anchor="t">
            <a:spAutoFit/>
          </a:bodyPr>
          <a:lstStyle/>
          <a:p>
            <a:r>
              <a:rPr lang="it-IT"/>
              <a:t>Yard n 2:</a:t>
            </a:r>
          </a:p>
          <a:p>
            <a:r>
              <a:rPr lang="it-IT"/>
              <a:t>One drone </a:t>
            </a:r>
            <a:r>
              <a:rPr lang="it-IT" err="1"/>
              <a:t>fly</a:t>
            </a:r>
            <a:r>
              <a:rPr lang="it-IT"/>
              <a:t>.</a:t>
            </a:r>
          </a:p>
          <a:p>
            <a:r>
              <a:rPr lang="it-IT"/>
              <a:t>400 patch.</a:t>
            </a:r>
          </a:p>
        </p:txBody>
      </p:sp>
      <p:pic>
        <p:nvPicPr>
          <p:cNvPr id="3" name="Immagine 2">
            <a:extLst>
              <a:ext uri="{FF2B5EF4-FFF2-40B4-BE49-F238E27FC236}">
                <a16:creationId xmlns:a16="http://schemas.microsoft.com/office/drawing/2014/main" id="{C53953B8-FBAC-B57F-D7EB-ADCFC578EFFA}"/>
              </a:ext>
            </a:extLst>
          </p:cNvPr>
          <p:cNvPicPr>
            <a:picLocks noChangeAspect="1"/>
          </p:cNvPicPr>
          <p:nvPr/>
        </p:nvPicPr>
        <p:blipFill>
          <a:blip r:embed="rId4"/>
          <a:stretch>
            <a:fillRect/>
          </a:stretch>
        </p:blipFill>
        <p:spPr>
          <a:xfrm>
            <a:off x="4041227" y="2441230"/>
            <a:ext cx="3417640" cy="3907293"/>
          </a:xfrm>
          <a:prstGeom prst="rect">
            <a:avLst/>
          </a:prstGeom>
        </p:spPr>
      </p:pic>
    </p:spTree>
    <p:extLst>
      <p:ext uri="{BB962C8B-B14F-4D97-AF65-F5344CB8AC3E}">
        <p14:creationId xmlns:p14="http://schemas.microsoft.com/office/powerpoint/2010/main" val="4264629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esterni&#10;&#10;Descrizione generata automaticamente">
            <a:extLst>
              <a:ext uri="{FF2B5EF4-FFF2-40B4-BE49-F238E27FC236}">
                <a16:creationId xmlns:a16="http://schemas.microsoft.com/office/drawing/2014/main" id="{2A39AB86-0A97-E363-FE9E-2B25A97FF6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885" y="3089653"/>
            <a:ext cx="1876003" cy="1529071"/>
          </a:xfrm>
          <a:prstGeom prst="rect">
            <a:avLst/>
          </a:prstGeom>
        </p:spPr>
      </p:pic>
      <p:sp>
        <p:nvSpPr>
          <p:cNvPr id="5" name="Rettangolo 4">
            <a:extLst>
              <a:ext uri="{FF2B5EF4-FFF2-40B4-BE49-F238E27FC236}">
                <a16:creationId xmlns:a16="http://schemas.microsoft.com/office/drawing/2014/main" id="{B7645C1C-807E-45C7-3A5B-F3630C84DAA3}"/>
              </a:ext>
            </a:extLst>
          </p:cNvPr>
          <p:cNvSpPr/>
          <p:nvPr/>
        </p:nvSpPr>
        <p:spPr>
          <a:xfrm>
            <a:off x="1168844" y="2716784"/>
            <a:ext cx="2484976" cy="307777"/>
          </a:xfrm>
          <a:prstGeom prst="rect">
            <a:avLst/>
          </a:prstGeom>
        </p:spPr>
        <p:txBody>
          <a:bodyPr wrap="none" lIns="91440" tIns="45720" rIns="91440" bIns="45720" anchor="t">
            <a:spAutoFit/>
          </a:bodyPr>
          <a:lstStyle/>
          <a:p>
            <a:pPr algn="ctr"/>
            <a:r>
              <a:rPr lang="it-IT" altLang="it-IT" sz="1400">
                <a:latin typeface="Montserrat"/>
              </a:rPr>
              <a:t>1.GENERATING POLYLINE</a:t>
            </a:r>
            <a:endParaRPr lang="it-IT">
              <a:latin typeface="Montserrat"/>
            </a:endParaRPr>
          </a:p>
        </p:txBody>
      </p:sp>
      <p:sp>
        <p:nvSpPr>
          <p:cNvPr id="6" name="Freccia destra 10">
            <a:extLst>
              <a:ext uri="{FF2B5EF4-FFF2-40B4-BE49-F238E27FC236}">
                <a16:creationId xmlns:a16="http://schemas.microsoft.com/office/drawing/2014/main" id="{FFB1BA7C-5947-CB0B-7BCA-0A6417CE8FE4}"/>
              </a:ext>
            </a:extLst>
          </p:cNvPr>
          <p:cNvSpPr/>
          <p:nvPr/>
        </p:nvSpPr>
        <p:spPr>
          <a:xfrm>
            <a:off x="3932576" y="3553398"/>
            <a:ext cx="673769" cy="300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7" name="Rettangolo 6">
            <a:extLst>
              <a:ext uri="{FF2B5EF4-FFF2-40B4-BE49-F238E27FC236}">
                <a16:creationId xmlns:a16="http://schemas.microsoft.com/office/drawing/2014/main" id="{74F44970-236B-BC0F-8DB5-60378BB64D8F}"/>
              </a:ext>
            </a:extLst>
          </p:cNvPr>
          <p:cNvSpPr/>
          <p:nvPr/>
        </p:nvSpPr>
        <p:spPr>
          <a:xfrm>
            <a:off x="5159879" y="2713252"/>
            <a:ext cx="3170851" cy="307777"/>
          </a:xfrm>
          <a:prstGeom prst="rect">
            <a:avLst/>
          </a:prstGeom>
        </p:spPr>
        <p:txBody>
          <a:bodyPr wrap="square" lIns="91440" tIns="45720" rIns="91440" bIns="45720" anchor="t">
            <a:spAutoFit/>
          </a:bodyPr>
          <a:lstStyle/>
          <a:p>
            <a:r>
              <a:rPr lang="it-IT" altLang="it-IT" sz="1400">
                <a:latin typeface="Montserrat"/>
              </a:rPr>
              <a:t>2. TILES CREATION</a:t>
            </a:r>
          </a:p>
        </p:txBody>
      </p:sp>
      <p:pic>
        <p:nvPicPr>
          <p:cNvPr id="8" name="Immagine 7">
            <a:extLst>
              <a:ext uri="{FF2B5EF4-FFF2-40B4-BE49-F238E27FC236}">
                <a16:creationId xmlns:a16="http://schemas.microsoft.com/office/drawing/2014/main" id="{4DCFC2AA-B6A8-C9C0-975B-AD8EC4785F6D}"/>
              </a:ext>
            </a:extLst>
          </p:cNvPr>
          <p:cNvPicPr>
            <a:picLocks noChangeAspect="1"/>
          </p:cNvPicPr>
          <p:nvPr/>
        </p:nvPicPr>
        <p:blipFill>
          <a:blip r:embed="rId3"/>
          <a:stretch>
            <a:fillRect/>
          </a:stretch>
        </p:blipFill>
        <p:spPr>
          <a:xfrm>
            <a:off x="9107701" y="3163523"/>
            <a:ext cx="797338" cy="797338"/>
          </a:xfrm>
          <a:prstGeom prst="rect">
            <a:avLst/>
          </a:prstGeom>
        </p:spPr>
      </p:pic>
      <p:pic>
        <p:nvPicPr>
          <p:cNvPr id="9" name="Immagine 8">
            <a:extLst>
              <a:ext uri="{FF2B5EF4-FFF2-40B4-BE49-F238E27FC236}">
                <a16:creationId xmlns:a16="http://schemas.microsoft.com/office/drawing/2014/main" id="{1A319A5E-1342-0F0E-DBED-B0192D092C38}"/>
              </a:ext>
            </a:extLst>
          </p:cNvPr>
          <p:cNvPicPr>
            <a:picLocks noChangeAspect="1"/>
          </p:cNvPicPr>
          <p:nvPr/>
        </p:nvPicPr>
        <p:blipFill>
          <a:blip r:embed="rId4"/>
          <a:stretch>
            <a:fillRect/>
          </a:stretch>
        </p:blipFill>
        <p:spPr>
          <a:xfrm>
            <a:off x="9370496" y="3336310"/>
            <a:ext cx="797338" cy="797338"/>
          </a:xfrm>
          <a:prstGeom prst="rect">
            <a:avLst/>
          </a:prstGeom>
        </p:spPr>
      </p:pic>
      <p:pic>
        <p:nvPicPr>
          <p:cNvPr id="10" name="Immagine 9">
            <a:extLst>
              <a:ext uri="{FF2B5EF4-FFF2-40B4-BE49-F238E27FC236}">
                <a16:creationId xmlns:a16="http://schemas.microsoft.com/office/drawing/2014/main" id="{D5DF2274-2B30-0B23-1AB8-594B59EEEF08}"/>
              </a:ext>
            </a:extLst>
          </p:cNvPr>
          <p:cNvPicPr>
            <a:picLocks noChangeAspect="1"/>
          </p:cNvPicPr>
          <p:nvPr/>
        </p:nvPicPr>
        <p:blipFill>
          <a:blip r:embed="rId5"/>
          <a:stretch>
            <a:fillRect/>
          </a:stretch>
        </p:blipFill>
        <p:spPr>
          <a:xfrm>
            <a:off x="9695753" y="3648586"/>
            <a:ext cx="797337" cy="797337"/>
          </a:xfrm>
          <a:prstGeom prst="rect">
            <a:avLst/>
          </a:prstGeom>
        </p:spPr>
      </p:pic>
      <p:pic>
        <p:nvPicPr>
          <p:cNvPr id="11" name="Immagine 10" descr="Immagine che contiene esterni&#10;&#10;Descrizione generata automaticamente">
            <a:extLst>
              <a:ext uri="{FF2B5EF4-FFF2-40B4-BE49-F238E27FC236}">
                <a16:creationId xmlns:a16="http://schemas.microsoft.com/office/drawing/2014/main" id="{D4EA05E4-E4D1-ABE8-9454-C9CA1621D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574" y="3089652"/>
            <a:ext cx="1901486" cy="1529071"/>
          </a:xfrm>
          <a:prstGeom prst="rect">
            <a:avLst/>
          </a:prstGeom>
        </p:spPr>
      </p:pic>
      <p:sp>
        <p:nvSpPr>
          <p:cNvPr id="12" name="Rettangolo 11">
            <a:extLst>
              <a:ext uri="{FF2B5EF4-FFF2-40B4-BE49-F238E27FC236}">
                <a16:creationId xmlns:a16="http://schemas.microsoft.com/office/drawing/2014/main" id="{506F3174-DFB3-267C-C9DF-6D8FC88B4BF0}"/>
              </a:ext>
            </a:extLst>
          </p:cNvPr>
          <p:cNvSpPr/>
          <p:nvPr/>
        </p:nvSpPr>
        <p:spPr>
          <a:xfrm>
            <a:off x="6246318" y="4436132"/>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3" name="Rettangolo 12">
            <a:extLst>
              <a:ext uri="{FF2B5EF4-FFF2-40B4-BE49-F238E27FC236}">
                <a16:creationId xmlns:a16="http://schemas.microsoft.com/office/drawing/2014/main" id="{F8B8FEC2-16E4-07D9-A9B9-B22070D32116}"/>
              </a:ext>
            </a:extLst>
          </p:cNvPr>
          <p:cNvSpPr/>
          <p:nvPr/>
        </p:nvSpPr>
        <p:spPr>
          <a:xfrm>
            <a:off x="6242307" y="4263445"/>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4" name="Rettangolo 13">
            <a:extLst>
              <a:ext uri="{FF2B5EF4-FFF2-40B4-BE49-F238E27FC236}">
                <a16:creationId xmlns:a16="http://schemas.microsoft.com/office/drawing/2014/main" id="{646D841A-E1AD-0118-8493-A662BC945439}"/>
              </a:ext>
            </a:extLst>
          </p:cNvPr>
          <p:cNvSpPr/>
          <p:nvPr/>
        </p:nvSpPr>
        <p:spPr>
          <a:xfrm>
            <a:off x="6241365" y="4075904"/>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5" name="Rettangolo 14">
            <a:extLst>
              <a:ext uri="{FF2B5EF4-FFF2-40B4-BE49-F238E27FC236}">
                <a16:creationId xmlns:a16="http://schemas.microsoft.com/office/drawing/2014/main" id="{859483D9-CDE5-D184-66A2-62099FFADC7B}"/>
              </a:ext>
            </a:extLst>
          </p:cNvPr>
          <p:cNvSpPr/>
          <p:nvPr/>
        </p:nvSpPr>
        <p:spPr>
          <a:xfrm>
            <a:off x="6334086" y="3949579"/>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6" name="Rettangolo 15">
            <a:extLst>
              <a:ext uri="{FF2B5EF4-FFF2-40B4-BE49-F238E27FC236}">
                <a16:creationId xmlns:a16="http://schemas.microsoft.com/office/drawing/2014/main" id="{9F306255-A1B2-5670-FFDD-A156FCF5A84B}"/>
              </a:ext>
            </a:extLst>
          </p:cNvPr>
          <p:cNvSpPr/>
          <p:nvPr/>
        </p:nvSpPr>
        <p:spPr>
          <a:xfrm>
            <a:off x="6571187" y="3827267"/>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7" name="Rettangolo 16">
            <a:extLst>
              <a:ext uri="{FF2B5EF4-FFF2-40B4-BE49-F238E27FC236}">
                <a16:creationId xmlns:a16="http://schemas.microsoft.com/office/drawing/2014/main" id="{6CD5A3D6-BF35-2FBB-BCEA-A9DCB1A62B7B}"/>
              </a:ext>
            </a:extLst>
          </p:cNvPr>
          <p:cNvSpPr/>
          <p:nvPr/>
        </p:nvSpPr>
        <p:spPr>
          <a:xfrm>
            <a:off x="6751122" y="3826216"/>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8" name="Rettangolo 17">
            <a:extLst>
              <a:ext uri="{FF2B5EF4-FFF2-40B4-BE49-F238E27FC236}">
                <a16:creationId xmlns:a16="http://schemas.microsoft.com/office/drawing/2014/main" id="{6A924D4A-DFDD-2809-F896-E442DE69EC14}"/>
              </a:ext>
            </a:extLst>
          </p:cNvPr>
          <p:cNvSpPr/>
          <p:nvPr/>
        </p:nvSpPr>
        <p:spPr>
          <a:xfrm>
            <a:off x="5404533" y="3097710"/>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19" name="Rettangolo 18">
            <a:extLst>
              <a:ext uri="{FF2B5EF4-FFF2-40B4-BE49-F238E27FC236}">
                <a16:creationId xmlns:a16="http://schemas.microsoft.com/office/drawing/2014/main" id="{3B7708FF-7F06-E15C-9474-CCF96F7C271A}"/>
              </a:ext>
            </a:extLst>
          </p:cNvPr>
          <p:cNvSpPr/>
          <p:nvPr/>
        </p:nvSpPr>
        <p:spPr>
          <a:xfrm>
            <a:off x="6899092" y="3820103"/>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0" name="Rettangolo 19">
            <a:extLst>
              <a:ext uri="{FF2B5EF4-FFF2-40B4-BE49-F238E27FC236}">
                <a16:creationId xmlns:a16="http://schemas.microsoft.com/office/drawing/2014/main" id="{E3E8319B-B47E-1CEF-27BC-E700B33FA689}"/>
              </a:ext>
            </a:extLst>
          </p:cNvPr>
          <p:cNvSpPr/>
          <p:nvPr/>
        </p:nvSpPr>
        <p:spPr>
          <a:xfrm>
            <a:off x="6436956" y="3861575"/>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1" name="Rettangolo 20">
            <a:extLst>
              <a:ext uri="{FF2B5EF4-FFF2-40B4-BE49-F238E27FC236}">
                <a16:creationId xmlns:a16="http://schemas.microsoft.com/office/drawing/2014/main" id="{D4B064ED-3A4F-E4FA-3E21-98D1E1ACB72C}"/>
              </a:ext>
            </a:extLst>
          </p:cNvPr>
          <p:cNvSpPr/>
          <p:nvPr/>
        </p:nvSpPr>
        <p:spPr>
          <a:xfrm>
            <a:off x="5404532" y="3272272"/>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2" name="Rettangolo 21">
            <a:extLst>
              <a:ext uri="{FF2B5EF4-FFF2-40B4-BE49-F238E27FC236}">
                <a16:creationId xmlns:a16="http://schemas.microsoft.com/office/drawing/2014/main" id="{672DAE58-06A9-B4D2-6FA3-C4B49222C520}"/>
              </a:ext>
            </a:extLst>
          </p:cNvPr>
          <p:cNvSpPr/>
          <p:nvPr/>
        </p:nvSpPr>
        <p:spPr>
          <a:xfrm>
            <a:off x="5400042" y="3464784"/>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3" name="Rettangolo 22">
            <a:extLst>
              <a:ext uri="{FF2B5EF4-FFF2-40B4-BE49-F238E27FC236}">
                <a16:creationId xmlns:a16="http://schemas.microsoft.com/office/drawing/2014/main" id="{17326F41-5F25-1456-7B3F-CCDD5C01F1A2}"/>
              </a:ext>
            </a:extLst>
          </p:cNvPr>
          <p:cNvSpPr/>
          <p:nvPr/>
        </p:nvSpPr>
        <p:spPr>
          <a:xfrm>
            <a:off x="5404531" y="3664034"/>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4" name="Rettangolo 23">
            <a:extLst>
              <a:ext uri="{FF2B5EF4-FFF2-40B4-BE49-F238E27FC236}">
                <a16:creationId xmlns:a16="http://schemas.microsoft.com/office/drawing/2014/main" id="{A9F22313-91D2-4E33-9301-F61A077BA130}"/>
              </a:ext>
            </a:extLst>
          </p:cNvPr>
          <p:cNvSpPr/>
          <p:nvPr/>
        </p:nvSpPr>
        <p:spPr>
          <a:xfrm>
            <a:off x="5404530" y="3849241"/>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5" name="Rettangolo 24">
            <a:extLst>
              <a:ext uri="{FF2B5EF4-FFF2-40B4-BE49-F238E27FC236}">
                <a16:creationId xmlns:a16="http://schemas.microsoft.com/office/drawing/2014/main" id="{30BF3326-6E58-7D8A-19B9-275A43A449BF}"/>
              </a:ext>
            </a:extLst>
          </p:cNvPr>
          <p:cNvSpPr/>
          <p:nvPr/>
        </p:nvSpPr>
        <p:spPr>
          <a:xfrm>
            <a:off x="5406803" y="4048814"/>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6" name="Rettangolo 25">
            <a:extLst>
              <a:ext uri="{FF2B5EF4-FFF2-40B4-BE49-F238E27FC236}">
                <a16:creationId xmlns:a16="http://schemas.microsoft.com/office/drawing/2014/main" id="{D46A9079-D92F-6BB9-948C-96AFF116C0C2}"/>
              </a:ext>
            </a:extLst>
          </p:cNvPr>
          <p:cNvSpPr/>
          <p:nvPr/>
        </p:nvSpPr>
        <p:spPr>
          <a:xfrm>
            <a:off x="5406803" y="4241326"/>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7" name="Rettangolo 26">
            <a:extLst>
              <a:ext uri="{FF2B5EF4-FFF2-40B4-BE49-F238E27FC236}">
                <a16:creationId xmlns:a16="http://schemas.microsoft.com/office/drawing/2014/main" id="{82FAB3DD-A28E-947C-48AD-ED536B932A61}"/>
              </a:ext>
            </a:extLst>
          </p:cNvPr>
          <p:cNvSpPr/>
          <p:nvPr/>
        </p:nvSpPr>
        <p:spPr>
          <a:xfrm>
            <a:off x="5411610" y="4439863"/>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8" name="Rettangolo 27">
            <a:extLst>
              <a:ext uri="{FF2B5EF4-FFF2-40B4-BE49-F238E27FC236}">
                <a16:creationId xmlns:a16="http://schemas.microsoft.com/office/drawing/2014/main" id="{978D5631-8541-0B66-A9CA-170D75C732DC}"/>
              </a:ext>
            </a:extLst>
          </p:cNvPr>
          <p:cNvSpPr/>
          <p:nvPr/>
        </p:nvSpPr>
        <p:spPr>
          <a:xfrm>
            <a:off x="5595169" y="3097231"/>
            <a:ext cx="183559" cy="1705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29" name="Freccia destra 37">
            <a:extLst>
              <a:ext uri="{FF2B5EF4-FFF2-40B4-BE49-F238E27FC236}">
                <a16:creationId xmlns:a16="http://schemas.microsoft.com/office/drawing/2014/main" id="{A76CB610-4FA9-185A-3434-C768EB6B76D8}"/>
              </a:ext>
            </a:extLst>
          </p:cNvPr>
          <p:cNvSpPr/>
          <p:nvPr/>
        </p:nvSpPr>
        <p:spPr>
          <a:xfrm>
            <a:off x="7693003" y="3537601"/>
            <a:ext cx="673769" cy="300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30" name="Rettangolo 29">
            <a:extLst>
              <a:ext uri="{FF2B5EF4-FFF2-40B4-BE49-F238E27FC236}">
                <a16:creationId xmlns:a16="http://schemas.microsoft.com/office/drawing/2014/main" id="{47542A05-E6A1-07CF-4D91-AC39AE2C5C61}"/>
              </a:ext>
            </a:extLst>
          </p:cNvPr>
          <p:cNvSpPr/>
          <p:nvPr/>
        </p:nvSpPr>
        <p:spPr>
          <a:xfrm>
            <a:off x="8508995" y="2682959"/>
            <a:ext cx="3170851" cy="307777"/>
          </a:xfrm>
          <a:prstGeom prst="rect">
            <a:avLst/>
          </a:prstGeom>
        </p:spPr>
        <p:txBody>
          <a:bodyPr wrap="square" lIns="91440" tIns="45720" rIns="91440" bIns="45720" anchor="t">
            <a:spAutoFit/>
          </a:bodyPr>
          <a:lstStyle/>
          <a:p>
            <a:r>
              <a:rPr lang="it-IT" altLang="it-IT" sz="1400">
                <a:latin typeface="Montserrat"/>
              </a:rPr>
              <a:t>3. TILES EXTRACTION </a:t>
            </a:r>
          </a:p>
        </p:txBody>
      </p:sp>
      <p:sp>
        <p:nvSpPr>
          <p:cNvPr id="31" name="Google Shape;556;p63">
            <a:extLst>
              <a:ext uri="{FF2B5EF4-FFF2-40B4-BE49-F238E27FC236}">
                <a16:creationId xmlns:a16="http://schemas.microsoft.com/office/drawing/2014/main" id="{334880EB-1408-3EC1-AADC-CCD10C9D84BD}"/>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r>
              <a:rPr lang="it-IT" sz="2400" b="1" dirty="0" err="1">
                <a:solidFill>
                  <a:schemeClr val="bg1"/>
                </a:solidFill>
                <a:latin typeface="Montserrat"/>
              </a:rPr>
              <a:t>Preprocessing</a:t>
            </a:r>
            <a:endParaRPr lang="it-IT" sz="2400" b="1" dirty="0">
              <a:solidFill>
                <a:schemeClr val="bg1"/>
              </a:solidFill>
              <a:latin typeface="Montserrat"/>
            </a:endParaRPr>
          </a:p>
        </p:txBody>
      </p:sp>
    </p:spTree>
    <p:extLst>
      <p:ext uri="{BB962C8B-B14F-4D97-AF65-F5344CB8AC3E}">
        <p14:creationId xmlns:p14="http://schemas.microsoft.com/office/powerpoint/2010/main" val="4059954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B94DFA44-4DAB-11A3-70EF-3EC1E58CB265}"/>
              </a:ext>
            </a:extLst>
          </p:cNvPr>
          <p:cNvSpPr txBox="1"/>
          <p:nvPr/>
        </p:nvSpPr>
        <p:spPr>
          <a:xfrm>
            <a:off x="491987" y="2713382"/>
            <a:ext cx="4005470" cy="923330"/>
          </a:xfrm>
          <a:prstGeom prst="rect">
            <a:avLst/>
          </a:prstGeom>
          <a:noFill/>
        </p:spPr>
        <p:txBody>
          <a:bodyPr wrap="square" lIns="91440" tIns="45720" rIns="91440" bIns="45720" rtlCol="0" anchor="t">
            <a:spAutoFit/>
          </a:bodyPr>
          <a:lstStyle/>
          <a:p>
            <a:r>
              <a:rPr lang="it-IT"/>
              <a:t>By QGIS </a:t>
            </a:r>
            <a:r>
              <a:rPr lang="it-IT" err="1"/>
              <a:t>it's</a:t>
            </a:r>
            <a:r>
              <a:rPr lang="it-IT"/>
              <a:t> </a:t>
            </a:r>
            <a:r>
              <a:rPr lang="it-IT" err="1"/>
              <a:t>been</a:t>
            </a:r>
            <a:r>
              <a:rPr lang="it-IT"/>
              <a:t> </a:t>
            </a:r>
            <a:r>
              <a:rPr lang="it-IT" err="1"/>
              <a:t>possible</a:t>
            </a:r>
            <a:r>
              <a:rPr lang="it-IT"/>
              <a:t> to create the </a:t>
            </a:r>
            <a:r>
              <a:rPr lang="it-IT" err="1"/>
              <a:t>polyline</a:t>
            </a:r>
            <a:r>
              <a:rPr lang="it-IT"/>
              <a:t> </a:t>
            </a:r>
            <a:r>
              <a:rPr lang="it-IT" err="1"/>
              <a:t>along</a:t>
            </a:r>
            <a:r>
              <a:rPr lang="it-IT"/>
              <a:t> the </a:t>
            </a:r>
            <a:r>
              <a:rPr lang="it-IT" err="1"/>
              <a:t>yard's</a:t>
            </a:r>
            <a:r>
              <a:rPr lang="it-IT"/>
              <a:t> </a:t>
            </a:r>
            <a:r>
              <a:rPr lang="it-IT" err="1"/>
              <a:t>edges</a:t>
            </a:r>
            <a:r>
              <a:rPr lang="it-IT"/>
              <a:t> </a:t>
            </a:r>
            <a:r>
              <a:rPr lang="it-IT" err="1"/>
              <a:t>where</a:t>
            </a:r>
            <a:r>
              <a:rPr lang="it-IT"/>
              <a:t> the fence </a:t>
            </a:r>
            <a:r>
              <a:rPr lang="it-IT" err="1"/>
              <a:t>it's</a:t>
            </a:r>
            <a:r>
              <a:rPr lang="it-IT"/>
              <a:t> </a:t>
            </a:r>
            <a:r>
              <a:rPr lang="it-IT" err="1"/>
              <a:t>installed</a:t>
            </a:r>
          </a:p>
        </p:txBody>
      </p:sp>
      <p:sp>
        <p:nvSpPr>
          <p:cNvPr id="6" name="CasellaDiTesto 5">
            <a:extLst>
              <a:ext uri="{FF2B5EF4-FFF2-40B4-BE49-F238E27FC236}">
                <a16:creationId xmlns:a16="http://schemas.microsoft.com/office/drawing/2014/main" id="{B02F591E-09A7-AAA4-A9FB-9FADD3F754F6}"/>
              </a:ext>
            </a:extLst>
          </p:cNvPr>
          <p:cNvSpPr txBox="1"/>
          <p:nvPr/>
        </p:nvSpPr>
        <p:spPr>
          <a:xfrm>
            <a:off x="491987" y="3962010"/>
            <a:ext cx="3061252" cy="369332"/>
          </a:xfrm>
          <a:prstGeom prst="rect">
            <a:avLst/>
          </a:prstGeom>
          <a:noFill/>
        </p:spPr>
        <p:txBody>
          <a:bodyPr wrap="square" lIns="91440" tIns="45720" rIns="91440" bIns="45720" rtlCol="0" anchor="t">
            <a:spAutoFit/>
          </a:bodyPr>
          <a:lstStyle/>
          <a:p>
            <a:endParaRPr lang="it-IT"/>
          </a:p>
        </p:txBody>
      </p:sp>
      <p:pic>
        <p:nvPicPr>
          <p:cNvPr id="8" name="Immagine 7">
            <a:extLst>
              <a:ext uri="{FF2B5EF4-FFF2-40B4-BE49-F238E27FC236}">
                <a16:creationId xmlns:a16="http://schemas.microsoft.com/office/drawing/2014/main" id="{7E4830AB-5635-DDC5-01B4-57D9479264A5}"/>
              </a:ext>
            </a:extLst>
          </p:cNvPr>
          <p:cNvPicPr>
            <a:picLocks noChangeAspect="1"/>
          </p:cNvPicPr>
          <p:nvPr/>
        </p:nvPicPr>
        <p:blipFill>
          <a:blip r:embed="rId2"/>
          <a:stretch>
            <a:fillRect/>
          </a:stretch>
        </p:blipFill>
        <p:spPr>
          <a:xfrm>
            <a:off x="7484166" y="1455073"/>
            <a:ext cx="3433970" cy="4808893"/>
          </a:xfrm>
          <a:prstGeom prst="rect">
            <a:avLst/>
          </a:prstGeom>
        </p:spPr>
      </p:pic>
      <p:sp>
        <p:nvSpPr>
          <p:cNvPr id="9" name="Google Shape;556;p63">
            <a:extLst>
              <a:ext uri="{FF2B5EF4-FFF2-40B4-BE49-F238E27FC236}">
                <a16:creationId xmlns:a16="http://schemas.microsoft.com/office/drawing/2014/main" id="{95FDE4D5-AA34-D994-1396-5CBDAE1AA740}"/>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r>
              <a:rPr lang="it-IT" sz="2400" b="1" dirty="0" err="1">
                <a:solidFill>
                  <a:schemeClr val="bg1"/>
                </a:solidFill>
                <a:latin typeface="Montserrat"/>
              </a:rPr>
              <a:t>Polyline</a:t>
            </a:r>
            <a:r>
              <a:rPr lang="it-IT" sz="2400" b="1" dirty="0">
                <a:solidFill>
                  <a:schemeClr val="bg1"/>
                </a:solidFill>
                <a:latin typeface="Montserrat"/>
              </a:rPr>
              <a:t> </a:t>
            </a:r>
            <a:r>
              <a:rPr lang="it-IT" sz="2400" b="1" dirty="0" err="1">
                <a:solidFill>
                  <a:schemeClr val="bg1"/>
                </a:solidFill>
                <a:latin typeface="Montserrat"/>
              </a:rPr>
              <a:t>creation</a:t>
            </a:r>
            <a:r>
              <a:rPr lang="it-IT" sz="2400" b="1" dirty="0">
                <a:solidFill>
                  <a:schemeClr val="bg1"/>
                </a:solidFill>
                <a:latin typeface="Montserrat"/>
              </a:rPr>
              <a:t> (QGIS)</a:t>
            </a:r>
            <a:endParaRPr lang="it-IT" b="1" dirty="0">
              <a:solidFill>
                <a:schemeClr val="bg1"/>
              </a:solidFill>
            </a:endParaRPr>
          </a:p>
        </p:txBody>
      </p:sp>
      <p:sp>
        <p:nvSpPr>
          <p:cNvPr id="10" name="CasellaDiTesto 9">
            <a:extLst>
              <a:ext uri="{FF2B5EF4-FFF2-40B4-BE49-F238E27FC236}">
                <a16:creationId xmlns:a16="http://schemas.microsoft.com/office/drawing/2014/main" id="{FCBA1775-F33E-C6C2-4746-DED1CFBE09F8}"/>
              </a:ext>
            </a:extLst>
          </p:cNvPr>
          <p:cNvSpPr txBox="1"/>
          <p:nvPr/>
        </p:nvSpPr>
        <p:spPr>
          <a:xfrm>
            <a:off x="457200" y="1073426"/>
            <a:ext cx="5844209" cy="923330"/>
          </a:xfrm>
          <a:prstGeom prst="rect">
            <a:avLst/>
          </a:prstGeom>
          <a:noFill/>
        </p:spPr>
        <p:txBody>
          <a:bodyPr wrap="square" lIns="91440" tIns="45720" rIns="91440" bIns="45720" rtlCol="0" anchor="t">
            <a:spAutoFit/>
          </a:bodyPr>
          <a:lstStyle/>
          <a:p>
            <a:r>
              <a:rPr lang="it-IT"/>
              <a:t>QGIS </a:t>
            </a:r>
            <a:r>
              <a:rPr lang="it-IT" err="1"/>
              <a:t>is</a:t>
            </a:r>
            <a:r>
              <a:rPr lang="it-IT"/>
              <a:t> a desktop </a:t>
            </a:r>
            <a:r>
              <a:rPr lang="it-IT" err="1"/>
              <a:t>application</a:t>
            </a:r>
            <a:r>
              <a:rPr lang="it-IT"/>
              <a:t>  GIS open source </a:t>
            </a:r>
            <a:r>
              <a:rPr lang="it-IT" err="1"/>
              <a:t>which</a:t>
            </a:r>
            <a:r>
              <a:rPr lang="it-IT"/>
              <a:t> </a:t>
            </a:r>
            <a:r>
              <a:rPr lang="it-IT" err="1"/>
              <a:t>allow</a:t>
            </a:r>
            <a:r>
              <a:rPr lang="it-IT"/>
              <a:t> to </a:t>
            </a:r>
            <a:r>
              <a:rPr lang="it-IT" err="1"/>
              <a:t>see</a:t>
            </a:r>
            <a:r>
              <a:rPr lang="it-IT"/>
              <a:t>, </a:t>
            </a:r>
            <a:r>
              <a:rPr lang="it-IT" err="1"/>
              <a:t>organize</a:t>
            </a:r>
            <a:r>
              <a:rPr lang="it-IT"/>
              <a:t>, </a:t>
            </a:r>
            <a:r>
              <a:rPr lang="it-IT" err="1"/>
              <a:t>analize</a:t>
            </a:r>
            <a:r>
              <a:rPr lang="it-IT"/>
              <a:t> and </a:t>
            </a:r>
            <a:r>
              <a:rPr lang="it-IT" err="1"/>
              <a:t>represent</a:t>
            </a:r>
            <a:r>
              <a:rPr lang="it-IT"/>
              <a:t> </a:t>
            </a:r>
            <a:r>
              <a:rPr lang="it-IT" err="1"/>
              <a:t>spatial</a:t>
            </a:r>
            <a:r>
              <a:rPr lang="it-IT"/>
              <a:t> data.</a:t>
            </a:r>
          </a:p>
          <a:p>
            <a:r>
              <a:rPr lang="it-IT" err="1"/>
              <a:t>It's</a:t>
            </a:r>
            <a:r>
              <a:rPr lang="it-IT"/>
              <a:t> the </a:t>
            </a:r>
            <a:r>
              <a:rPr lang="it-IT" err="1"/>
              <a:t>most</a:t>
            </a:r>
            <a:r>
              <a:rPr lang="it-IT"/>
              <a:t> </a:t>
            </a:r>
            <a:r>
              <a:rPr lang="it-IT" err="1"/>
              <a:t>famous</a:t>
            </a:r>
            <a:r>
              <a:rPr lang="it-IT"/>
              <a:t> GIS software. </a:t>
            </a:r>
          </a:p>
        </p:txBody>
      </p:sp>
    </p:spTree>
    <p:extLst>
      <p:ext uri="{BB962C8B-B14F-4D97-AF65-F5344CB8AC3E}">
        <p14:creationId xmlns:p14="http://schemas.microsoft.com/office/powerpoint/2010/main" val="2609592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56;p63">
            <a:extLst>
              <a:ext uri="{FF2B5EF4-FFF2-40B4-BE49-F238E27FC236}">
                <a16:creationId xmlns:a16="http://schemas.microsoft.com/office/drawing/2014/main" id="{5BA66EB1-8B1D-D375-EAE5-7FBAE932A270}"/>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r>
              <a:rPr lang="it-IT" sz="2400" b="1" dirty="0">
                <a:solidFill>
                  <a:schemeClr val="bg1"/>
                </a:solidFill>
                <a:latin typeface="Montserrat"/>
              </a:rPr>
              <a:t>Tiles </a:t>
            </a:r>
            <a:r>
              <a:rPr lang="it-IT" sz="2400" b="1" dirty="0" err="1">
                <a:solidFill>
                  <a:schemeClr val="bg1"/>
                </a:solidFill>
                <a:latin typeface="Montserrat"/>
              </a:rPr>
              <a:t>creation</a:t>
            </a:r>
            <a:r>
              <a:rPr lang="it-IT" sz="2400" b="1" dirty="0">
                <a:solidFill>
                  <a:schemeClr val="bg1"/>
                </a:solidFill>
                <a:latin typeface="Montserrat"/>
              </a:rPr>
              <a:t> (GDAL)</a:t>
            </a:r>
            <a:endParaRPr lang="it-IT" b="1" dirty="0">
              <a:solidFill>
                <a:schemeClr val="bg1"/>
              </a:solidFill>
            </a:endParaRPr>
          </a:p>
        </p:txBody>
      </p:sp>
      <p:sp>
        <p:nvSpPr>
          <p:cNvPr id="6" name="CasellaDiTesto 5">
            <a:extLst>
              <a:ext uri="{FF2B5EF4-FFF2-40B4-BE49-F238E27FC236}">
                <a16:creationId xmlns:a16="http://schemas.microsoft.com/office/drawing/2014/main" id="{C8E807CC-EDC6-0989-E86C-D72B6558D8CB}"/>
              </a:ext>
            </a:extLst>
          </p:cNvPr>
          <p:cNvSpPr txBox="1"/>
          <p:nvPr/>
        </p:nvSpPr>
        <p:spPr>
          <a:xfrm>
            <a:off x="251792" y="1997839"/>
            <a:ext cx="6326060" cy="2431435"/>
          </a:xfrm>
          <a:prstGeom prst="rect">
            <a:avLst/>
          </a:prstGeom>
          <a:noFill/>
        </p:spPr>
        <p:txBody>
          <a:bodyPr wrap="square" lIns="91440" tIns="45720" rIns="91440" bIns="45720" rtlCol="0" anchor="t">
            <a:spAutoFit/>
          </a:bodyPr>
          <a:lstStyle/>
          <a:p>
            <a:r>
              <a:rPr lang="it-IT" dirty="0" err="1"/>
              <a:t>Starting</a:t>
            </a:r>
            <a:r>
              <a:rPr lang="it-IT" dirty="0"/>
              <a:t> by </a:t>
            </a:r>
            <a:r>
              <a:rPr lang="it-IT" dirty="0" err="1"/>
              <a:t>shapefile</a:t>
            </a:r>
            <a:r>
              <a:rPr lang="it-IT" dirty="0"/>
              <a:t>, </a:t>
            </a:r>
            <a:r>
              <a:rPr lang="it-IT" dirty="0" err="1"/>
              <a:t>it</a:t>
            </a:r>
            <a:r>
              <a:rPr lang="it-IT" dirty="0"/>
              <a:t> </a:t>
            </a:r>
            <a:r>
              <a:rPr lang="it-IT" dirty="0" err="1"/>
              <a:t>was</a:t>
            </a:r>
            <a:r>
              <a:rPr lang="it-IT" dirty="0"/>
              <a:t> </a:t>
            </a:r>
            <a:r>
              <a:rPr lang="it-IT" dirty="0" err="1"/>
              <a:t>possible</a:t>
            </a:r>
            <a:r>
              <a:rPr lang="it-IT" dirty="0"/>
              <a:t> to </a:t>
            </a:r>
            <a:r>
              <a:rPr lang="it-IT" dirty="0" err="1"/>
              <a:t>implement</a:t>
            </a:r>
            <a:r>
              <a:rPr lang="it-IT" dirty="0"/>
              <a:t> a </a:t>
            </a:r>
            <a:r>
              <a:rPr lang="it-IT" dirty="0" err="1"/>
              <a:t>function</a:t>
            </a:r>
            <a:r>
              <a:rPr lang="it-IT" dirty="0"/>
              <a:t> for generate </a:t>
            </a:r>
            <a:r>
              <a:rPr lang="it-IT" dirty="0" err="1"/>
              <a:t>tiles</a:t>
            </a:r>
            <a:r>
              <a:rPr lang="it-IT" dirty="0"/>
              <a:t>.</a:t>
            </a:r>
          </a:p>
          <a:p>
            <a:endParaRPr lang="it-IT" dirty="0"/>
          </a:p>
          <a:p>
            <a:endParaRPr lang="it-IT" dirty="0"/>
          </a:p>
          <a:p>
            <a:r>
              <a:rPr lang="en-US" sz="800" dirty="0"/>
              <a:t>GDAL: Geospatial Data Abstraction Library. The library allow to work with shapefile.</a:t>
            </a:r>
          </a:p>
          <a:p>
            <a:endParaRPr lang="it-IT" dirty="0"/>
          </a:p>
          <a:p>
            <a:endParaRPr lang="it-IT" dirty="0"/>
          </a:p>
          <a:p>
            <a:r>
              <a:rPr lang="it-IT" dirty="0"/>
              <a:t>- </a:t>
            </a:r>
            <a:r>
              <a:rPr lang="it-IT" dirty="0" err="1"/>
              <a:t>Setable</a:t>
            </a:r>
            <a:r>
              <a:rPr lang="it-IT" dirty="0"/>
              <a:t> </a:t>
            </a:r>
            <a:r>
              <a:rPr lang="it-IT" dirty="0" err="1"/>
              <a:t>parameters</a:t>
            </a:r>
            <a:r>
              <a:rPr lang="it-IT" dirty="0"/>
              <a:t>.</a:t>
            </a:r>
            <a:br>
              <a:rPr lang="it-IT" dirty="0"/>
            </a:br>
            <a:r>
              <a:rPr lang="it-IT" dirty="0"/>
              <a:t>- </a:t>
            </a:r>
            <a:r>
              <a:rPr lang="it-IT" dirty="0" err="1"/>
              <a:t>Coordinates</a:t>
            </a:r>
            <a:r>
              <a:rPr lang="it-IT" dirty="0"/>
              <a:t> to pixel </a:t>
            </a:r>
            <a:r>
              <a:rPr lang="it-IT" dirty="0" err="1"/>
              <a:t>conversion</a:t>
            </a:r>
            <a:r>
              <a:rPr lang="it-IT" dirty="0"/>
              <a:t>.</a:t>
            </a:r>
          </a:p>
        </p:txBody>
      </p:sp>
      <p:pic>
        <p:nvPicPr>
          <p:cNvPr id="11" name="Immagine 10">
            <a:extLst>
              <a:ext uri="{FF2B5EF4-FFF2-40B4-BE49-F238E27FC236}">
                <a16:creationId xmlns:a16="http://schemas.microsoft.com/office/drawing/2014/main" id="{D9CF08B1-1B73-CF90-CDB9-D364DBCC023F}"/>
              </a:ext>
            </a:extLst>
          </p:cNvPr>
          <p:cNvPicPr>
            <a:picLocks noChangeAspect="1"/>
          </p:cNvPicPr>
          <p:nvPr/>
        </p:nvPicPr>
        <p:blipFill>
          <a:blip r:embed="rId2"/>
          <a:stretch>
            <a:fillRect/>
          </a:stretch>
        </p:blipFill>
        <p:spPr>
          <a:xfrm>
            <a:off x="7346492" y="1287117"/>
            <a:ext cx="2968821" cy="4919870"/>
          </a:xfrm>
          <a:prstGeom prst="rect">
            <a:avLst/>
          </a:prstGeom>
        </p:spPr>
      </p:pic>
    </p:spTree>
    <p:extLst>
      <p:ext uri="{BB962C8B-B14F-4D97-AF65-F5344CB8AC3E}">
        <p14:creationId xmlns:p14="http://schemas.microsoft.com/office/powerpoint/2010/main" val="858938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indent="-305435"/>
            <a:r>
              <a:rPr lang="en-US" sz="1800" dirty="0"/>
              <a:t>We have a total of 3 dataset, 1 for each drone flying.</a:t>
            </a:r>
            <a:endParaRPr lang="en-US" sz="1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US" sz="1800" dirty="0"/>
              <a:t>Each dataset contain 2 sets of photos, with yard's fence (label 1), and without yard's fence (label 0).</a:t>
            </a:r>
            <a:endParaRPr lang="en-US" sz="1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it-IT" sz="1800" dirty="0"/>
              <a:t>Dataset 1:  - 745 </a:t>
            </a:r>
            <a:r>
              <a:rPr lang="it-IT" sz="1800" dirty="0" err="1"/>
              <a:t>photos</a:t>
            </a:r>
            <a:r>
              <a:rPr lang="it-IT" sz="1800" dirty="0"/>
              <a:t>, 311 label 0 and 434 label1 </a:t>
            </a:r>
            <a:endParaRPr lang="it-IT" sz="1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it-IT" sz="1800" dirty="0"/>
              <a:t>Dataset 2:  - 842 </a:t>
            </a:r>
            <a:r>
              <a:rPr lang="it-IT" sz="1800" dirty="0" err="1"/>
              <a:t>photos</a:t>
            </a:r>
            <a:r>
              <a:rPr lang="it-IT" sz="1800" dirty="0"/>
              <a:t>, 448 label 0 and 394 label 1</a:t>
            </a:r>
            <a:endParaRPr lang="it-IT" sz="1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it-IT" sz="1800" dirty="0"/>
              <a:t>Dataset 3:  - 333 </a:t>
            </a:r>
            <a:r>
              <a:rPr lang="it-IT" sz="1800" dirty="0" err="1"/>
              <a:t>photos</a:t>
            </a:r>
            <a:r>
              <a:rPr lang="it-IT" sz="1800" dirty="0"/>
              <a:t>, 81 label 0 and 252 label 1 </a:t>
            </a:r>
            <a:endParaRPr lang="en-US" sz="1800" dirty="0"/>
          </a:p>
          <a:p>
            <a:pPr indent="-305435"/>
            <a:r>
              <a:rPr lang="en-US" sz="1800" dirty="0">
                <a:ln>
                  <a:solidFill>
                    <a:prstClr val="black">
                      <a:lumMod val="75000"/>
                      <a:lumOff val="25000"/>
                      <a:alpha val="10000"/>
                    </a:prstClr>
                  </a:solidFill>
                </a:ln>
                <a:effectLst>
                  <a:outerShdw blurRad="9525" dist="25400" dir="14640000" algn="tl" rotWithShape="0">
                    <a:prstClr val="black">
                      <a:alpha val="30000"/>
                    </a:prstClr>
                  </a:outerShdw>
                </a:effectLst>
              </a:rPr>
              <a:t>First two dataset come from the same yard. Dataset 3, used for testing, is made of patches taken from another work area.</a:t>
            </a:r>
          </a:p>
          <a:p>
            <a:pPr indent="-305435"/>
            <a:endParaRPr lang="en-US">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5" name="Google Shape;556;p63">
            <a:extLst>
              <a:ext uri="{FF2B5EF4-FFF2-40B4-BE49-F238E27FC236}">
                <a16:creationId xmlns:a16="http://schemas.microsoft.com/office/drawing/2014/main" id="{31B92068-52E1-A839-8C31-1BE95A250221}"/>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r>
              <a:rPr lang="it-IT" sz="2400" b="1" dirty="0">
                <a:solidFill>
                  <a:schemeClr val="bg1"/>
                </a:solidFill>
                <a:latin typeface="Montserrat"/>
              </a:rPr>
              <a:t>Dataset</a:t>
            </a:r>
          </a:p>
        </p:txBody>
      </p:sp>
    </p:spTree>
    <p:extLst>
      <p:ext uri="{BB962C8B-B14F-4D97-AF65-F5344CB8AC3E}">
        <p14:creationId xmlns:p14="http://schemas.microsoft.com/office/powerpoint/2010/main" val="1037347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ttangolo 38">
            <a:extLst>
              <a:ext uri="{FF2B5EF4-FFF2-40B4-BE49-F238E27FC236}">
                <a16:creationId xmlns:a16="http://schemas.microsoft.com/office/drawing/2014/main" id="{3E688216-FF95-787C-FA0A-75829A2F6BB2}"/>
              </a:ext>
            </a:extLst>
          </p:cNvPr>
          <p:cNvSpPr/>
          <p:nvPr/>
        </p:nvSpPr>
        <p:spPr>
          <a:xfrm>
            <a:off x="911298" y="2426468"/>
            <a:ext cx="2581956" cy="307777"/>
          </a:xfrm>
          <a:prstGeom prst="rect">
            <a:avLst/>
          </a:prstGeom>
        </p:spPr>
        <p:txBody>
          <a:bodyPr wrap="square" lIns="91440" tIns="45720" rIns="91440" bIns="45720" anchor="t">
            <a:spAutoFit/>
          </a:bodyPr>
          <a:lstStyle/>
          <a:p>
            <a:r>
              <a:rPr lang="it-IT" altLang="it-IT" sz="1400" dirty="0">
                <a:latin typeface="Montserrat"/>
              </a:rPr>
              <a:t>CLASSIFICATION LABEL</a:t>
            </a:r>
            <a:endParaRPr lang="it-IT" altLang="it-IT" sz="1400" dirty="0">
              <a:latin typeface="Montserrat" panose="00000500000000000000" pitchFamily="2" charset="0"/>
            </a:endParaRPr>
          </a:p>
        </p:txBody>
      </p:sp>
      <p:pic>
        <p:nvPicPr>
          <p:cNvPr id="41" name="Immagine 40">
            <a:extLst>
              <a:ext uri="{FF2B5EF4-FFF2-40B4-BE49-F238E27FC236}">
                <a16:creationId xmlns:a16="http://schemas.microsoft.com/office/drawing/2014/main" id="{281518F1-3451-F714-2B19-2A08BAE036A1}"/>
              </a:ext>
            </a:extLst>
          </p:cNvPr>
          <p:cNvPicPr>
            <a:picLocks noChangeAspect="1"/>
          </p:cNvPicPr>
          <p:nvPr/>
        </p:nvPicPr>
        <p:blipFill>
          <a:blip r:embed="rId3"/>
          <a:stretch>
            <a:fillRect/>
          </a:stretch>
        </p:blipFill>
        <p:spPr>
          <a:xfrm>
            <a:off x="1375773" y="2841884"/>
            <a:ext cx="654879" cy="654879"/>
          </a:xfrm>
          <a:prstGeom prst="rect">
            <a:avLst/>
          </a:prstGeom>
        </p:spPr>
      </p:pic>
      <p:sp>
        <p:nvSpPr>
          <p:cNvPr id="15" name="CasellaDiTesto 14">
            <a:extLst>
              <a:ext uri="{FF2B5EF4-FFF2-40B4-BE49-F238E27FC236}">
                <a16:creationId xmlns:a16="http://schemas.microsoft.com/office/drawing/2014/main" id="{F2342D0B-D1AF-9F9F-EFCF-E0EA608F7F98}"/>
              </a:ext>
            </a:extLst>
          </p:cNvPr>
          <p:cNvSpPr txBox="1"/>
          <p:nvPr/>
        </p:nvSpPr>
        <p:spPr>
          <a:xfrm>
            <a:off x="2045528" y="3073265"/>
            <a:ext cx="702436" cy="276999"/>
          </a:xfrm>
          <a:prstGeom prst="rect">
            <a:avLst/>
          </a:prstGeom>
          <a:noFill/>
        </p:spPr>
        <p:txBody>
          <a:bodyPr wrap="none" rtlCol="0">
            <a:spAutoFit/>
          </a:bodyPr>
          <a:lstStyle/>
          <a:p>
            <a:r>
              <a:rPr lang="en-GB" sz="1200">
                <a:latin typeface="Montserrat" pitchFamily="2" charset="77"/>
              </a:rPr>
              <a:t>Label 1</a:t>
            </a:r>
          </a:p>
        </p:txBody>
      </p:sp>
      <p:pic>
        <p:nvPicPr>
          <p:cNvPr id="42" name="Immagine 41">
            <a:extLst>
              <a:ext uri="{FF2B5EF4-FFF2-40B4-BE49-F238E27FC236}">
                <a16:creationId xmlns:a16="http://schemas.microsoft.com/office/drawing/2014/main" id="{E3FEA451-DEBC-CBC6-8EFA-F12768E23D3D}"/>
              </a:ext>
            </a:extLst>
          </p:cNvPr>
          <p:cNvPicPr>
            <a:picLocks noChangeAspect="1"/>
          </p:cNvPicPr>
          <p:nvPr/>
        </p:nvPicPr>
        <p:blipFill>
          <a:blip r:embed="rId4"/>
          <a:stretch>
            <a:fillRect/>
          </a:stretch>
        </p:blipFill>
        <p:spPr>
          <a:xfrm>
            <a:off x="1375773" y="3533929"/>
            <a:ext cx="654879" cy="654879"/>
          </a:xfrm>
          <a:prstGeom prst="rect">
            <a:avLst/>
          </a:prstGeom>
        </p:spPr>
      </p:pic>
      <p:sp>
        <p:nvSpPr>
          <p:cNvPr id="43" name="CasellaDiTesto 42">
            <a:extLst>
              <a:ext uri="{FF2B5EF4-FFF2-40B4-BE49-F238E27FC236}">
                <a16:creationId xmlns:a16="http://schemas.microsoft.com/office/drawing/2014/main" id="{43CF5357-BAD2-271A-D5FC-D87EA09A3AC4}"/>
              </a:ext>
            </a:extLst>
          </p:cNvPr>
          <p:cNvSpPr txBox="1"/>
          <p:nvPr/>
        </p:nvSpPr>
        <p:spPr>
          <a:xfrm>
            <a:off x="2045528" y="3722868"/>
            <a:ext cx="748923" cy="276999"/>
          </a:xfrm>
          <a:prstGeom prst="rect">
            <a:avLst/>
          </a:prstGeom>
          <a:noFill/>
        </p:spPr>
        <p:txBody>
          <a:bodyPr wrap="none" rtlCol="0">
            <a:spAutoFit/>
          </a:bodyPr>
          <a:lstStyle/>
          <a:p>
            <a:r>
              <a:rPr lang="en-GB" sz="1200">
                <a:latin typeface="Montserrat" pitchFamily="2" charset="77"/>
              </a:rPr>
              <a:t>Label 0</a:t>
            </a:r>
          </a:p>
        </p:txBody>
      </p:sp>
      <p:sp>
        <p:nvSpPr>
          <p:cNvPr id="44" name="Freccia destra 43">
            <a:extLst>
              <a:ext uri="{FF2B5EF4-FFF2-40B4-BE49-F238E27FC236}">
                <a16:creationId xmlns:a16="http://schemas.microsoft.com/office/drawing/2014/main" id="{94E594FB-90F7-B4AF-D669-6693C9A4EE01}"/>
              </a:ext>
            </a:extLst>
          </p:cNvPr>
          <p:cNvSpPr/>
          <p:nvPr/>
        </p:nvSpPr>
        <p:spPr>
          <a:xfrm>
            <a:off x="4243914" y="3171669"/>
            <a:ext cx="673769" cy="300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45" name="Rettangolo 44">
            <a:extLst>
              <a:ext uri="{FF2B5EF4-FFF2-40B4-BE49-F238E27FC236}">
                <a16:creationId xmlns:a16="http://schemas.microsoft.com/office/drawing/2014/main" id="{CD218689-2E53-15C3-531E-859412169DBB}"/>
              </a:ext>
            </a:extLst>
          </p:cNvPr>
          <p:cNvSpPr/>
          <p:nvPr/>
        </p:nvSpPr>
        <p:spPr>
          <a:xfrm>
            <a:off x="5112810" y="2403693"/>
            <a:ext cx="2581956" cy="307777"/>
          </a:xfrm>
          <a:prstGeom prst="rect">
            <a:avLst/>
          </a:prstGeom>
        </p:spPr>
        <p:txBody>
          <a:bodyPr wrap="square" lIns="91440" tIns="45720" rIns="91440" bIns="45720" anchor="t">
            <a:spAutoFit/>
          </a:bodyPr>
          <a:lstStyle/>
          <a:p>
            <a:r>
              <a:rPr lang="it-IT" altLang="it-IT" sz="1400" dirty="0">
                <a:latin typeface="Montserrat"/>
              </a:rPr>
              <a:t>VGG16 PRE-TRAINED CNN</a:t>
            </a:r>
            <a:endParaRPr lang="it-IT" altLang="it-IT" sz="1400" dirty="0">
              <a:latin typeface="Montserrat" panose="00000500000000000000" pitchFamily="2" charset="0"/>
            </a:endParaRPr>
          </a:p>
        </p:txBody>
      </p:sp>
      <p:sp>
        <p:nvSpPr>
          <p:cNvPr id="46" name="Freccia destra 45">
            <a:extLst>
              <a:ext uri="{FF2B5EF4-FFF2-40B4-BE49-F238E27FC236}">
                <a16:creationId xmlns:a16="http://schemas.microsoft.com/office/drawing/2014/main" id="{ABFF09A9-4BDC-09AA-8517-F110BB51F18D}"/>
              </a:ext>
            </a:extLst>
          </p:cNvPr>
          <p:cNvSpPr/>
          <p:nvPr/>
        </p:nvSpPr>
        <p:spPr>
          <a:xfrm>
            <a:off x="8059375" y="3171669"/>
            <a:ext cx="673769" cy="300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pic>
        <p:nvPicPr>
          <p:cNvPr id="48" name="Immagine 47" descr="Immagine che contiene erba, esterni&#10;&#10;Descrizione generata automaticamente">
            <a:extLst>
              <a:ext uri="{FF2B5EF4-FFF2-40B4-BE49-F238E27FC236}">
                <a16:creationId xmlns:a16="http://schemas.microsoft.com/office/drawing/2014/main" id="{734FEE6A-2D8A-1FF3-F988-82E696C670A2}"/>
              </a:ext>
            </a:extLst>
          </p:cNvPr>
          <p:cNvPicPr>
            <a:picLocks noChangeAspect="1"/>
          </p:cNvPicPr>
          <p:nvPr/>
        </p:nvPicPr>
        <p:blipFill rotWithShape="1">
          <a:blip r:embed="rId5">
            <a:extLst>
              <a:ext uri="{28A0092B-C50C-407E-A947-70E740481C1C}">
                <a14:useLocalDpi xmlns:a14="http://schemas.microsoft.com/office/drawing/2010/main" val="0"/>
              </a:ext>
            </a:extLst>
          </a:blip>
          <a:srcRect l="54797" t="27778" r="7345" b="33046"/>
          <a:stretch/>
        </p:blipFill>
        <p:spPr>
          <a:xfrm>
            <a:off x="9143089" y="2898105"/>
            <a:ext cx="2001839" cy="1148707"/>
          </a:xfrm>
          <a:prstGeom prst="rect">
            <a:avLst/>
          </a:prstGeom>
        </p:spPr>
      </p:pic>
      <p:sp>
        <p:nvSpPr>
          <p:cNvPr id="49" name="Rettangolo 48">
            <a:extLst>
              <a:ext uri="{FF2B5EF4-FFF2-40B4-BE49-F238E27FC236}">
                <a16:creationId xmlns:a16="http://schemas.microsoft.com/office/drawing/2014/main" id="{F2D5414F-9058-0921-CF0A-B02D654BF67D}"/>
              </a:ext>
            </a:extLst>
          </p:cNvPr>
          <p:cNvSpPr/>
          <p:nvPr/>
        </p:nvSpPr>
        <p:spPr>
          <a:xfrm>
            <a:off x="8495039" y="2426468"/>
            <a:ext cx="2757673" cy="307777"/>
          </a:xfrm>
          <a:prstGeom prst="rect">
            <a:avLst/>
          </a:prstGeom>
        </p:spPr>
        <p:txBody>
          <a:bodyPr wrap="square" lIns="91440" tIns="45720" rIns="91440" bIns="45720" anchor="t">
            <a:spAutoFit/>
          </a:bodyPr>
          <a:lstStyle/>
          <a:p>
            <a:pPr algn="ctr"/>
            <a:r>
              <a:rPr lang="it-IT" altLang="it-IT" sz="1400">
                <a:latin typeface="Montserrat"/>
              </a:rPr>
              <a:t>SHOWING RESULTS</a:t>
            </a:r>
          </a:p>
        </p:txBody>
      </p:sp>
      <p:sp>
        <p:nvSpPr>
          <p:cNvPr id="50" name="Rettangolo 49">
            <a:extLst>
              <a:ext uri="{FF2B5EF4-FFF2-40B4-BE49-F238E27FC236}">
                <a16:creationId xmlns:a16="http://schemas.microsoft.com/office/drawing/2014/main" id="{F2DAC27C-7C9C-130D-57A7-D0879D5BBBC4}"/>
              </a:ext>
            </a:extLst>
          </p:cNvPr>
          <p:cNvSpPr/>
          <p:nvPr/>
        </p:nvSpPr>
        <p:spPr>
          <a:xfrm>
            <a:off x="9168901" y="3235692"/>
            <a:ext cx="324000" cy="324000"/>
          </a:xfrm>
          <a:prstGeom prst="rect">
            <a:avLst/>
          </a:prstGeom>
          <a:solidFill>
            <a:srgbClr val="92D050">
              <a:alpha val="36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52" name="Rettangolo 51">
            <a:extLst>
              <a:ext uri="{FF2B5EF4-FFF2-40B4-BE49-F238E27FC236}">
                <a16:creationId xmlns:a16="http://schemas.microsoft.com/office/drawing/2014/main" id="{92BC8879-22C4-0A34-2425-5B794DA7DCB4}"/>
              </a:ext>
            </a:extLst>
          </p:cNvPr>
          <p:cNvSpPr/>
          <p:nvPr/>
        </p:nvSpPr>
        <p:spPr>
          <a:xfrm>
            <a:off x="9492901" y="3225567"/>
            <a:ext cx="324000" cy="324000"/>
          </a:xfrm>
          <a:prstGeom prst="rect">
            <a:avLst/>
          </a:prstGeom>
          <a:solidFill>
            <a:srgbClr val="92D050">
              <a:alpha val="36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54" name="Rettangolo 53">
            <a:extLst>
              <a:ext uri="{FF2B5EF4-FFF2-40B4-BE49-F238E27FC236}">
                <a16:creationId xmlns:a16="http://schemas.microsoft.com/office/drawing/2014/main" id="{9E17AF0B-FB20-D685-C2B7-3448586820D0}"/>
              </a:ext>
            </a:extLst>
          </p:cNvPr>
          <p:cNvSpPr/>
          <p:nvPr/>
        </p:nvSpPr>
        <p:spPr>
          <a:xfrm>
            <a:off x="9821566" y="3171669"/>
            <a:ext cx="324000" cy="324000"/>
          </a:xfrm>
          <a:prstGeom prst="rect">
            <a:avLst/>
          </a:prstGeom>
          <a:solidFill>
            <a:srgbClr val="92D050">
              <a:alpha val="36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55" name="Rettangolo 54">
            <a:extLst>
              <a:ext uri="{FF2B5EF4-FFF2-40B4-BE49-F238E27FC236}">
                <a16:creationId xmlns:a16="http://schemas.microsoft.com/office/drawing/2014/main" id="{73AD4F29-001D-7EDE-FC6B-0D4A17DDC500}"/>
              </a:ext>
            </a:extLst>
          </p:cNvPr>
          <p:cNvSpPr/>
          <p:nvPr/>
        </p:nvSpPr>
        <p:spPr>
          <a:xfrm>
            <a:off x="10483247" y="3160577"/>
            <a:ext cx="324000" cy="324000"/>
          </a:xfrm>
          <a:prstGeom prst="rect">
            <a:avLst/>
          </a:prstGeom>
          <a:solidFill>
            <a:srgbClr val="FF0000">
              <a:alpha val="36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56" name="Rettangolo 55">
            <a:extLst>
              <a:ext uri="{FF2B5EF4-FFF2-40B4-BE49-F238E27FC236}">
                <a16:creationId xmlns:a16="http://schemas.microsoft.com/office/drawing/2014/main" id="{285C2000-A7FC-C7D2-9C87-BA5306A45822}"/>
              </a:ext>
            </a:extLst>
          </p:cNvPr>
          <p:cNvSpPr/>
          <p:nvPr/>
        </p:nvSpPr>
        <p:spPr>
          <a:xfrm>
            <a:off x="10824043" y="3158571"/>
            <a:ext cx="324000" cy="324000"/>
          </a:xfrm>
          <a:prstGeom prst="rect">
            <a:avLst/>
          </a:prstGeom>
          <a:solidFill>
            <a:srgbClr val="FF0000">
              <a:alpha val="36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57" name="Rettangolo 56">
            <a:extLst>
              <a:ext uri="{FF2B5EF4-FFF2-40B4-BE49-F238E27FC236}">
                <a16:creationId xmlns:a16="http://schemas.microsoft.com/office/drawing/2014/main" id="{0ABEF0C9-B9C6-56E0-C035-93FFFA0E8C9E}"/>
              </a:ext>
            </a:extLst>
          </p:cNvPr>
          <p:cNvSpPr/>
          <p:nvPr/>
        </p:nvSpPr>
        <p:spPr>
          <a:xfrm>
            <a:off x="10150231" y="3160250"/>
            <a:ext cx="324000" cy="324000"/>
          </a:xfrm>
          <a:prstGeom prst="rect">
            <a:avLst/>
          </a:prstGeom>
          <a:solidFill>
            <a:srgbClr val="FF0000">
              <a:alpha val="36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pic>
        <p:nvPicPr>
          <p:cNvPr id="1026" name="Picture 2" descr="Comment former les CNN sur ImageNet - Support IVY : Encyclopédie #1 et site  d'informations, Conseils, Tutorials, Guides et plus">
            <a:extLst>
              <a:ext uri="{FF2B5EF4-FFF2-40B4-BE49-F238E27FC236}">
                <a16:creationId xmlns:a16="http://schemas.microsoft.com/office/drawing/2014/main" id="{AE81D0DB-0E0C-5F41-B9CA-E25A09EA1C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4590" y="2803734"/>
            <a:ext cx="2321875" cy="1327566"/>
          </a:xfrm>
          <a:prstGeom prst="rect">
            <a:avLst/>
          </a:prstGeom>
          <a:noFill/>
          <a:extLst>
            <a:ext uri="{909E8E84-426E-40DD-AFC4-6F175D3DCCD1}">
              <a14:hiddenFill xmlns:a14="http://schemas.microsoft.com/office/drawing/2010/main">
                <a:solidFill>
                  <a:srgbClr val="FFFFFF"/>
                </a:solidFill>
              </a14:hiddenFill>
            </a:ext>
          </a:extLst>
        </p:spPr>
      </p:pic>
      <p:sp>
        <p:nvSpPr>
          <p:cNvPr id="47" name="Google Shape;556;p63">
            <a:extLst>
              <a:ext uri="{FF2B5EF4-FFF2-40B4-BE49-F238E27FC236}">
                <a16:creationId xmlns:a16="http://schemas.microsoft.com/office/drawing/2014/main" id="{9A494193-43DE-D110-6880-B9A7B55B332C}"/>
              </a:ext>
            </a:extLst>
          </p:cNvPr>
          <p:cNvSpPr/>
          <p:nvPr/>
        </p:nvSpPr>
        <p:spPr>
          <a:xfrm>
            <a:off x="0" y="0"/>
            <a:ext cx="12192000" cy="729600"/>
          </a:xfrm>
          <a:prstGeom prst="rect">
            <a:avLst/>
          </a:prstGeom>
          <a:solidFill>
            <a:schemeClr val="tx1">
              <a:alpha val="83610"/>
            </a:schemeClr>
          </a:solidFill>
          <a:ln>
            <a:noFill/>
          </a:ln>
        </p:spPr>
        <p:txBody>
          <a:bodyPr spcFirstLastPara="1" wrap="square" lIns="121900" tIns="121900" rIns="121900" bIns="121900" anchor="ctr" anchorCtr="0">
            <a:noAutofit/>
          </a:bodyPr>
          <a:lstStyle/>
          <a:p>
            <a:r>
              <a:rPr lang="it-IT" sz="2400" b="1" dirty="0" err="1">
                <a:solidFill>
                  <a:schemeClr val="bg1"/>
                </a:solidFill>
                <a:latin typeface="+mj-lt"/>
              </a:rPr>
              <a:t>Classificaion</a:t>
            </a:r>
            <a:r>
              <a:rPr lang="it-IT" sz="2400" b="1" dirty="0">
                <a:solidFill>
                  <a:schemeClr val="bg1"/>
                </a:solidFill>
                <a:latin typeface="+mj-lt"/>
              </a:rPr>
              <a:t> model:</a:t>
            </a:r>
          </a:p>
        </p:txBody>
      </p:sp>
    </p:spTree>
    <p:extLst>
      <p:ext uri="{BB962C8B-B14F-4D97-AF65-F5344CB8AC3E}">
        <p14:creationId xmlns:p14="http://schemas.microsoft.com/office/powerpoint/2010/main" val="22969531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Office_44285909_TF55705232.potx" id="{9AB85140-8137-4882-A269-A99A969389E2}" vid="{91349CD9-E240-460F-BB33-26349DC4D00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585E981-8C91-4205-A0C3-C991F42B4C9E}">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C4C00F4-06E9-43E3-AD97-88A857CEFA82}">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{A06A31BA-4F9C-4BB8-A0F0-028617230F8A}tf55705232_win32</Template>
  <TotalTime>0</TotalTime>
  <Words>791</Words>
  <Application>Microsoft Office PowerPoint</Application>
  <PresentationFormat>Widescreen</PresentationFormat>
  <Paragraphs>91</Paragraphs>
  <Slides>19</Slides>
  <Notes>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19</vt:i4>
      </vt:variant>
    </vt:vector>
  </HeadingPairs>
  <TitlesOfParts>
    <vt:vector size="25" baseType="lpstr">
      <vt:lpstr>-apple-system</vt:lpstr>
      <vt:lpstr>Calibri</vt:lpstr>
      <vt:lpstr>Goudy Old Style</vt:lpstr>
      <vt:lpstr>Montserrat</vt:lpstr>
      <vt:lpstr>Wingdings 2</vt:lpstr>
      <vt:lpstr>SlateVTI</vt:lpstr>
      <vt:lpstr>Automatic Deep Learning-based monitoring of security fences in drone orthophotos</vt:lpstr>
      <vt:lpstr>Presentazione standard di PowerPoint</vt:lpstr>
      <vt:lpstr>Drone DJ Mini 2</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Deep Learning-based monitoring of security fences in drone orthophotos</dc:title>
  <dc:creator>Marco Romanelli</dc:creator>
  <cp:lastModifiedBy>Marco Romanelli</cp:lastModifiedBy>
  <cp:revision>130</cp:revision>
  <dcterms:created xsi:type="dcterms:W3CDTF">2022-07-16T12:10:59Z</dcterms:created>
  <dcterms:modified xsi:type="dcterms:W3CDTF">2022-07-18T07:54:09Z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